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346" r:id="rId2"/>
    <p:sldId id="341" r:id="rId3"/>
    <p:sldId id="340" r:id="rId4"/>
    <p:sldId id="327" r:id="rId5"/>
    <p:sldId id="343" r:id="rId6"/>
    <p:sldId id="324" r:id="rId7"/>
    <p:sldId id="335" r:id="rId8"/>
    <p:sldId id="325" r:id="rId9"/>
    <p:sldId id="338" r:id="rId10"/>
    <p:sldId id="345" r:id="rId11"/>
    <p:sldId id="329" r:id="rId12"/>
    <p:sldId id="330" r:id="rId13"/>
    <p:sldId id="332" r:id="rId14"/>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58"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3EA"/>
    <a:srgbClr val="E307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359" autoAdjust="0"/>
  </p:normalViewPr>
  <p:slideViewPr>
    <p:cSldViewPr snapToGrid="0" showGuides="1">
      <p:cViewPr varScale="1">
        <p:scale>
          <a:sx n="76" d="100"/>
          <a:sy n="76" d="100"/>
        </p:scale>
        <p:origin x="2670" y="84"/>
      </p:cViewPr>
      <p:guideLst>
        <p:guide orient="horz" pos="3158"/>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6" d="100"/>
          <a:sy n="116" d="100"/>
        </p:scale>
        <p:origin x="209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CF5BE58-65AB-4013-A389-09B27330CF39}"/>
              </a:ext>
            </a:extLst>
          </p:cNvPr>
          <p:cNvSpPr>
            <a:spLocks noGrp="1"/>
          </p:cNvSpPr>
          <p:nvPr>
            <p:ph type="hdr" sz="quarter"/>
          </p:nvPr>
        </p:nvSpPr>
        <p:spPr>
          <a:xfrm>
            <a:off x="0" y="1"/>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14C53399-82E4-40A4-AB03-B2BED0C89904}"/>
              </a:ext>
            </a:extLst>
          </p:cNvPr>
          <p:cNvSpPr>
            <a:spLocks noGrp="1"/>
          </p:cNvSpPr>
          <p:nvPr>
            <p:ph type="dt" sz="quarter" idx="1"/>
          </p:nvPr>
        </p:nvSpPr>
        <p:spPr>
          <a:xfrm>
            <a:off x="3849688" y="1"/>
            <a:ext cx="2946400" cy="498475"/>
          </a:xfrm>
          <a:prstGeom prst="rect">
            <a:avLst/>
          </a:prstGeom>
        </p:spPr>
        <p:txBody>
          <a:bodyPr vert="horz" lIns="91440" tIns="45720" rIns="91440" bIns="45720" rtlCol="0"/>
          <a:lstStyle>
            <a:lvl1pPr algn="r">
              <a:defRPr sz="1200"/>
            </a:lvl1pPr>
          </a:lstStyle>
          <a:p>
            <a:fld id="{1C2F9B26-CDC9-4BC1-95E8-ECC21855769D}" type="datetimeFigureOut">
              <a:rPr lang="sv-SE" smtClean="0"/>
              <a:t>2021-11-22</a:t>
            </a:fld>
            <a:endParaRPr lang="sv-SE"/>
          </a:p>
        </p:txBody>
      </p:sp>
      <p:sp>
        <p:nvSpPr>
          <p:cNvPr id="4" name="Platshållare för sidfot 3">
            <a:extLst>
              <a:ext uri="{FF2B5EF4-FFF2-40B4-BE49-F238E27FC236}">
                <a16:creationId xmlns:a16="http://schemas.microsoft.com/office/drawing/2014/main" id="{4D4048BC-5DF1-4F91-BDB6-8C24BE79DCE5}"/>
              </a:ext>
            </a:extLst>
          </p:cNvPr>
          <p:cNvSpPr>
            <a:spLocks noGrp="1"/>
          </p:cNvSpPr>
          <p:nvPr>
            <p:ph type="ftr" sz="quarter" idx="2"/>
          </p:nvPr>
        </p:nvSpPr>
        <p:spPr>
          <a:xfrm>
            <a:off x="0" y="9429751"/>
            <a:ext cx="2946400"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8E56E38A-09FB-44F9-886A-56B30C0CBE62}"/>
              </a:ext>
            </a:extLst>
          </p:cNvPr>
          <p:cNvSpPr>
            <a:spLocks noGrp="1"/>
          </p:cNvSpPr>
          <p:nvPr>
            <p:ph type="sldNum" sz="quarter" idx="3"/>
          </p:nvPr>
        </p:nvSpPr>
        <p:spPr>
          <a:xfrm>
            <a:off x="3849688" y="9429751"/>
            <a:ext cx="2946400" cy="498475"/>
          </a:xfrm>
          <a:prstGeom prst="rect">
            <a:avLst/>
          </a:prstGeom>
        </p:spPr>
        <p:txBody>
          <a:bodyPr vert="horz" lIns="91440" tIns="45720" rIns="91440" bIns="45720" rtlCol="0" anchor="b"/>
          <a:lstStyle>
            <a:lvl1pPr algn="r">
              <a:defRPr sz="1200"/>
            </a:lvl1pPr>
          </a:lstStyle>
          <a:p>
            <a:fld id="{DA0488AD-5EB6-4684-A087-E72386AE9C1F}" type="slidenum">
              <a:rPr lang="sv-SE" smtClean="0"/>
              <a:t>‹#›</a:t>
            </a:fld>
            <a:endParaRPr lang="sv-SE"/>
          </a:p>
        </p:txBody>
      </p:sp>
    </p:spTree>
    <p:extLst>
      <p:ext uri="{BB962C8B-B14F-4D97-AF65-F5344CB8AC3E}">
        <p14:creationId xmlns:p14="http://schemas.microsoft.com/office/powerpoint/2010/main" val="41700825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5659" cy="49813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4" y="0"/>
            <a:ext cx="2945659" cy="498135"/>
          </a:xfrm>
          <a:prstGeom prst="rect">
            <a:avLst/>
          </a:prstGeom>
        </p:spPr>
        <p:txBody>
          <a:bodyPr vert="horz" lIns="91440" tIns="45720" rIns="91440" bIns="45720" rtlCol="0"/>
          <a:lstStyle>
            <a:lvl1pPr algn="r">
              <a:defRPr sz="1200"/>
            </a:lvl1pPr>
          </a:lstStyle>
          <a:p>
            <a:fld id="{EE950C91-E408-4DC8-98F0-B0440447E789}" type="datetimeFigureOut">
              <a:rPr lang="sv-SE" smtClean="0"/>
              <a:t>2021-11-22</a:t>
            </a:fld>
            <a:endParaRPr lang="sv-SE"/>
          </a:p>
        </p:txBody>
      </p:sp>
      <p:sp>
        <p:nvSpPr>
          <p:cNvPr id="4" name="Platshållare för bildobjekt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959"/>
            <a:ext cx="5438140" cy="3909239"/>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30092"/>
            <a:ext cx="2945659" cy="49813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30092"/>
            <a:ext cx="2945659" cy="498134"/>
          </a:xfrm>
          <a:prstGeom prst="rect">
            <a:avLst/>
          </a:prstGeom>
        </p:spPr>
        <p:txBody>
          <a:bodyPr vert="horz" lIns="91440" tIns="45720" rIns="91440" bIns="45720" rtlCol="0" anchor="b"/>
          <a:lstStyle>
            <a:lvl1pPr algn="r">
              <a:defRPr sz="1200"/>
            </a:lvl1pPr>
          </a:lstStyle>
          <a:p>
            <a:fld id="{E2E3C977-A0DE-46DA-86C5-CF6683396443}" type="slidenum">
              <a:rPr lang="sv-SE" smtClean="0"/>
              <a:t>‹#›</a:t>
            </a:fld>
            <a:endParaRPr lang="sv-SE"/>
          </a:p>
        </p:txBody>
      </p:sp>
    </p:spTree>
    <p:extLst>
      <p:ext uri="{BB962C8B-B14F-4D97-AF65-F5344CB8AC3E}">
        <p14:creationId xmlns:p14="http://schemas.microsoft.com/office/powerpoint/2010/main" val="105933568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hiMgDUCA2h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material</a:t>
            </a:r>
            <a:r>
              <a:rPr lang="sv-SE" baseline="0" dirty="0"/>
              <a:t> framtaget för att öka kunskapsnivån kring cannabis hos unga. Föreläsningen bygger på delaktighet där eleverna bjuds in till dialog om cannabis. Mål och syfte är att öka elevernas kunnande gällande cannabis för att framåt kunna fatta kloka beslut baserade på kunskap.</a:t>
            </a:r>
          </a:p>
          <a:p>
            <a:endParaRPr lang="sv-SE" dirty="0"/>
          </a:p>
          <a:p>
            <a:r>
              <a:rPr lang="sv-SE" b="1" dirty="0"/>
              <a:t>För att genomföra föreläsning: </a:t>
            </a:r>
            <a:r>
              <a:rPr lang="sv-SE" dirty="0"/>
              <a:t>Baskunskap kring cannabis, erfarenhet att</a:t>
            </a:r>
            <a:r>
              <a:rPr lang="sv-SE" baseline="0" dirty="0"/>
              <a:t> möta ungdomar i samtal</a:t>
            </a:r>
            <a:r>
              <a:rPr lang="sv-SE" dirty="0"/>
              <a:t>, anpassad lokal, tidsåtgång ca. 1,5 tim., whiteboardtavla, projektor</a:t>
            </a:r>
            <a:r>
              <a:rPr lang="sv-SE" baseline="0" dirty="0"/>
              <a:t> eller </a:t>
            </a:r>
            <a:r>
              <a:rPr lang="sv-SE" dirty="0"/>
              <a:t>TV med ljud, Internetuppkoppling, pennor, kopierat material. </a:t>
            </a:r>
          </a:p>
          <a:p>
            <a:endParaRPr lang="sv-SE" baseline="0" dirty="0"/>
          </a:p>
          <a:p>
            <a:endParaRPr lang="sv-SE" baseline="0" dirty="0"/>
          </a:p>
          <a:p>
            <a:r>
              <a:rPr lang="sv-SE" baseline="0" dirty="0"/>
              <a:t>  </a:t>
            </a:r>
            <a:endParaRPr lang="sv-SE" dirty="0"/>
          </a:p>
        </p:txBody>
      </p:sp>
      <p:sp>
        <p:nvSpPr>
          <p:cNvPr id="4" name="Platshållare för bildnummer 3"/>
          <p:cNvSpPr>
            <a:spLocks noGrp="1"/>
          </p:cNvSpPr>
          <p:nvPr>
            <p:ph type="sldNum" sz="quarter" idx="10"/>
          </p:nvPr>
        </p:nvSpPr>
        <p:spPr/>
        <p:txBody>
          <a:bodyPr/>
          <a:lstStyle/>
          <a:p>
            <a:fld id="{43026FA8-3332-4157-AEB4-2E841D98BE89}" type="slidenum">
              <a:rPr lang="sv-SE" smtClean="0">
                <a:solidFill>
                  <a:prstClr val="black"/>
                </a:solidFill>
              </a:rPr>
              <a:pPr/>
              <a:t>1</a:t>
            </a:fld>
            <a:endParaRPr lang="sv-SE">
              <a:solidFill>
                <a:prstClr val="black"/>
              </a:solidFill>
            </a:endParaRPr>
          </a:p>
        </p:txBody>
      </p:sp>
    </p:spTree>
    <p:extLst>
      <p:ext uri="{BB962C8B-B14F-4D97-AF65-F5344CB8AC3E}">
        <p14:creationId xmlns:p14="http://schemas.microsoft.com/office/powerpoint/2010/main" val="2155444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r>
              <a:rPr lang="sv-SE" b="1" baseline="0" dirty="0"/>
              <a:t>Mål och syfte:</a:t>
            </a:r>
            <a:r>
              <a:rPr lang="sv-SE" baseline="0" dirty="0"/>
              <a:t> Komplement till filmen och för att visualisera varför det kan vara svårt för en person med ett beroende att se det problematiska med att röka cannabis.</a:t>
            </a:r>
          </a:p>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t>Tid:</a:t>
            </a:r>
            <a:r>
              <a:rPr lang="sv-SE" baseline="0" dirty="0"/>
              <a:t> 10 min. </a:t>
            </a:r>
          </a:p>
          <a:p>
            <a:pPr marL="0" indent="0">
              <a:buFontTx/>
              <a:buNone/>
            </a:pPr>
            <a:r>
              <a:rPr lang="sv-SE" baseline="0" dirty="0"/>
              <a:t> </a:t>
            </a:r>
          </a:p>
          <a:p>
            <a:pPr marL="171450" indent="-171450">
              <a:buFontTx/>
              <a:buChar char="-"/>
            </a:pPr>
            <a:r>
              <a:rPr lang="sv-SE" baseline="0" dirty="0"/>
              <a:t>Att röka cannabis kan kännas som en lösningen på en del problem. Om inte lösningen så slipper hen kanske problemen för en stund. Kopplingen som ofta sker är att cannabis lindrar mina problem. Detta försvårar för hen att se helhetsbilden. I efterhand blir det ofta tydligt att problemen och upplevelsen av negativa känslor ökat över tid som man rökt cannabis samtidigt som meningsfulla aktiviteter minskar. </a:t>
            </a:r>
          </a:p>
          <a:p>
            <a:pPr marL="171450" indent="-171450">
              <a:buFontTx/>
              <a:buChar char="-"/>
            </a:pPr>
            <a:r>
              <a:rPr lang="sv-SE" b="1" baseline="0" dirty="0"/>
              <a:t>Fråga om eleverna</a:t>
            </a:r>
            <a:r>
              <a:rPr lang="sv-SE" baseline="0" dirty="0"/>
              <a:t> har träffat någon som har använt mycket cannabis</a:t>
            </a:r>
          </a:p>
          <a:p>
            <a:pPr marL="171450" indent="-171450">
              <a:buFontTx/>
              <a:buChar char="-"/>
            </a:pPr>
            <a:r>
              <a:rPr lang="sv-SE" b="1" baseline="0" dirty="0"/>
              <a:t>Rita eller visa ”Ostkupan” </a:t>
            </a:r>
            <a:r>
              <a:rPr lang="sv-SE" baseline="0" dirty="0"/>
              <a:t>på </a:t>
            </a:r>
            <a:r>
              <a:rPr lang="sv-SE" baseline="0" dirty="0" err="1"/>
              <a:t>whiteborad</a:t>
            </a:r>
            <a:r>
              <a:rPr lang="sv-SE" baseline="0" dirty="0"/>
              <a:t>-tavlan eller duken… Förklara vad en ostkupa är alternativt byt ut till motsvarande referens. Förklara kupan som en metafor för en hjärna instängd i en ”kupa” av THC och hur det påverkar vår förmåga att kommunicera och ta in kommunikation. Information ska ta sig ut och in genom kupan. All information som tar sig genom kupan ”filtreras” vilket kan försvåra för mottagare och för den som kommunicerar.   </a:t>
            </a:r>
            <a:endParaRPr lang="sv-SE" dirty="0"/>
          </a:p>
          <a:p>
            <a:pPr marL="171450" indent="-171450">
              <a:buFontTx/>
              <a:buChar char="-"/>
            </a:pPr>
            <a:r>
              <a:rPr lang="sv-SE" dirty="0"/>
              <a:t>Tydliggör att modellen är </a:t>
            </a:r>
            <a:r>
              <a:rPr lang="sv-SE" b="1" dirty="0"/>
              <a:t>applicerbar på personer</a:t>
            </a:r>
            <a:r>
              <a:rPr lang="sv-SE" b="1" baseline="0" dirty="0"/>
              <a:t> som har rökt cannabis regelbundet</a:t>
            </a:r>
            <a:r>
              <a:rPr lang="sv-SE" baseline="0" dirty="0"/>
              <a:t> (3 gånger eller mer i veckan) under 6 mån och uppåt). Motsvarande killarna i filmen. </a:t>
            </a:r>
          </a:p>
          <a:p>
            <a:pPr marL="0" indent="0">
              <a:buFontTx/>
              <a:buNone/>
            </a:pPr>
            <a:r>
              <a:rPr lang="sv-SE" baseline="0" dirty="0"/>
              <a:t>  </a:t>
            </a:r>
            <a:r>
              <a:rPr lang="sv-SE" dirty="0"/>
              <a:t> </a:t>
            </a:r>
          </a:p>
        </p:txBody>
      </p:sp>
      <p:sp>
        <p:nvSpPr>
          <p:cNvPr id="4" name="Platshållare för bildnummer 3"/>
          <p:cNvSpPr>
            <a:spLocks noGrp="1"/>
          </p:cNvSpPr>
          <p:nvPr>
            <p:ph type="sldNum" sz="quarter" idx="10"/>
          </p:nvPr>
        </p:nvSpPr>
        <p:spPr/>
        <p:txBody>
          <a:bodyPr/>
          <a:lstStyle/>
          <a:p>
            <a:fld id="{62D480B9-DB06-4A68-97E1-1D5758334A57}" type="slidenum">
              <a:rPr lang="sv-SE" smtClean="0"/>
              <a:t>10</a:t>
            </a:fld>
            <a:endParaRPr lang="sv-SE"/>
          </a:p>
        </p:txBody>
      </p:sp>
    </p:spTree>
    <p:extLst>
      <p:ext uri="{BB962C8B-B14F-4D97-AF65-F5344CB8AC3E}">
        <p14:creationId xmlns:p14="http://schemas.microsoft.com/office/powerpoint/2010/main" val="1584778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Mål och syfte: </a:t>
            </a:r>
            <a:r>
              <a:rPr lang="sv-SE" dirty="0"/>
              <a:t>Perspektivtagande kring hur det eventuellt påverkar mig om</a:t>
            </a:r>
            <a:r>
              <a:rPr lang="sv-SE" baseline="0" dirty="0"/>
              <a:t> andra röker på? Vilket ansvar har du om du väljer att röka cannabis? </a:t>
            </a:r>
            <a:r>
              <a:rPr lang="sv-SE" dirty="0"/>
              <a:t> </a:t>
            </a:r>
          </a:p>
          <a:p>
            <a:r>
              <a:rPr lang="sv-SE" b="1" baseline="0" dirty="0"/>
              <a:t>Tid:</a:t>
            </a:r>
            <a:r>
              <a:rPr lang="sv-SE" baseline="0" dirty="0"/>
              <a:t> 5 min.</a:t>
            </a:r>
          </a:p>
          <a:p>
            <a:endParaRPr lang="sv-SE" dirty="0"/>
          </a:p>
          <a:p>
            <a:r>
              <a:rPr lang="sv-SE" dirty="0"/>
              <a:t>OBS! Animerad bild. </a:t>
            </a:r>
          </a:p>
          <a:p>
            <a:endParaRPr lang="sv-SE" dirty="0"/>
          </a:p>
          <a:p>
            <a:r>
              <a:rPr lang="sv-SE" dirty="0"/>
              <a:t>-</a:t>
            </a:r>
            <a:r>
              <a:rPr lang="sv-SE" baseline="0" dirty="0"/>
              <a:t> </a:t>
            </a:r>
            <a:r>
              <a:rPr lang="sv-SE" dirty="0"/>
              <a:t>I den vuxna befolkningen i Sverige uppgav ungefär 2,5 procent år 2015 att de använt cannabis under de senaste 12 månaderna,</a:t>
            </a:r>
            <a:r>
              <a:rPr lang="sv-SE" baseline="0" dirty="0"/>
              <a:t> 0,7% senaste 30 dagarna. </a:t>
            </a:r>
          </a:p>
          <a:p>
            <a:pPr marL="0" indent="0">
              <a:buFontTx/>
              <a:buNone/>
            </a:pPr>
            <a:r>
              <a:rPr lang="sv-SE" baseline="0" dirty="0"/>
              <a:t>- Låt eleverna diskutera fritt kring en eventuell påverkan om andra i deras omgivning väljer att använda cannabis. </a:t>
            </a:r>
          </a:p>
          <a:p>
            <a:pPr marL="0" indent="0">
              <a:buFontTx/>
              <a:buNone/>
            </a:pPr>
            <a:endParaRPr lang="sv-SE" b="1" baseline="0" dirty="0"/>
          </a:p>
          <a:p>
            <a:pPr marL="0" indent="0">
              <a:buFontTx/>
              <a:buNone/>
            </a:pPr>
            <a:r>
              <a:rPr lang="sv-SE" b="1" baseline="0" dirty="0"/>
              <a:t>Tryck fram frågeställning: </a:t>
            </a:r>
            <a:r>
              <a:rPr lang="sv-SE" baseline="0" dirty="0"/>
              <a:t>Vad tänker de kring en eventuell påverkansgrad och konsekvenser utifrån dessa exempel på yrken? Finns de andra yrken som de tänker inte bör kombineras med cannabis? </a:t>
            </a:r>
          </a:p>
          <a:p>
            <a:pPr marL="0" indent="0">
              <a:buFontTx/>
              <a:buNone/>
            </a:pPr>
            <a:r>
              <a:rPr lang="sv-SE" baseline="0" dirty="0"/>
              <a:t>   </a:t>
            </a:r>
            <a:endParaRPr lang="sv-SE" dirty="0"/>
          </a:p>
        </p:txBody>
      </p:sp>
      <p:sp>
        <p:nvSpPr>
          <p:cNvPr id="4" name="Platshållare för bildnummer 3"/>
          <p:cNvSpPr>
            <a:spLocks noGrp="1"/>
          </p:cNvSpPr>
          <p:nvPr>
            <p:ph type="sldNum" sz="quarter" idx="10"/>
          </p:nvPr>
        </p:nvSpPr>
        <p:spPr/>
        <p:txBody>
          <a:bodyPr/>
          <a:lstStyle/>
          <a:p>
            <a:fld id="{62D480B9-DB06-4A68-97E1-1D5758334A57}" type="slidenum">
              <a:rPr lang="sv-SE" smtClean="0"/>
              <a:t>11</a:t>
            </a:fld>
            <a:endParaRPr lang="sv-SE"/>
          </a:p>
        </p:txBody>
      </p:sp>
    </p:spTree>
    <p:extLst>
      <p:ext uri="{BB962C8B-B14F-4D97-AF65-F5344CB8AC3E}">
        <p14:creationId xmlns:p14="http://schemas.microsoft.com/office/powerpoint/2010/main" val="139020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Material:</a:t>
            </a:r>
            <a:r>
              <a:rPr lang="sv-SE" baseline="0" dirty="0"/>
              <a:t> Kopierade listor med punkter ej numrering (ej rangordning) och utlånings pennor.</a:t>
            </a:r>
          </a:p>
          <a:p>
            <a:r>
              <a:rPr lang="sv-SE" b="1" baseline="0" dirty="0"/>
              <a:t>Mål och syfte:</a:t>
            </a:r>
            <a:r>
              <a:rPr lang="sv-SE" baseline="0" dirty="0"/>
              <a:t> Är det värt att chansa och äventyra med det fina du har eller vill ha? Tänkvärt.</a:t>
            </a:r>
          </a:p>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t>Tid:</a:t>
            </a:r>
            <a:r>
              <a:rPr lang="sv-SE" baseline="0" dirty="0"/>
              <a:t> 10 min.</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 Animerad bild. </a:t>
            </a:r>
          </a:p>
          <a:p>
            <a:endParaRPr lang="sv-SE" dirty="0"/>
          </a:p>
          <a:p>
            <a:pPr marL="0" indent="0">
              <a:buFontTx/>
              <a:buNone/>
            </a:pPr>
            <a:r>
              <a:rPr lang="sv-SE" b="1" baseline="0" dirty="0"/>
              <a:t>- Dela ut </a:t>
            </a:r>
            <a:r>
              <a:rPr lang="sv-SE" baseline="0" dirty="0"/>
              <a:t>kopierad punktlista och pennor. Möjlighet att engagera en eller två elever för hjälp att dela papper och pennor ut när du förklarar vad ni ska göra.</a:t>
            </a:r>
          </a:p>
          <a:p>
            <a:pPr marL="0" indent="0">
              <a:buFontTx/>
              <a:buNone/>
            </a:pPr>
            <a:r>
              <a:rPr lang="sv-SE" b="1" baseline="0" dirty="0"/>
              <a:t>- Förklara övningen:  </a:t>
            </a:r>
            <a:r>
              <a:rPr lang="sv-SE" baseline="0" dirty="0"/>
              <a:t>Eleven ska enskilt lista sådant som är betydelsefullt i deras liv. Ge ett exempel på vad som är viktigt för dig och som du skulle skriva. ”mobiltelefon” är viktigt men kanske inte riktigt det vi söker på denna lista… </a:t>
            </a:r>
          </a:p>
          <a:p>
            <a:r>
              <a:rPr lang="sv-SE" baseline="0" dirty="0"/>
              <a:t>- </a:t>
            </a:r>
            <a:r>
              <a:rPr lang="sv-SE" b="0" baseline="0" dirty="0"/>
              <a:t>Eleven skriver </a:t>
            </a:r>
            <a:r>
              <a:rPr lang="sv-SE" baseline="0" dirty="0"/>
              <a:t>enskilt under 5 minuter. </a:t>
            </a:r>
          </a:p>
          <a:p>
            <a:r>
              <a:rPr lang="sv-SE" baseline="0" dirty="0"/>
              <a:t>- </a:t>
            </a:r>
            <a:r>
              <a:rPr lang="sv-SE" b="0" baseline="0" dirty="0"/>
              <a:t>Fråga om någon vill </a:t>
            </a:r>
            <a:r>
              <a:rPr lang="sv-SE" b="1" baseline="0" dirty="0"/>
              <a:t>dela vad de skrivit</a:t>
            </a:r>
            <a:r>
              <a:rPr lang="sv-SE" baseline="0" dirty="0"/>
              <a:t>, när en berättat brukar fler dela med sig. Lyssna in och be gärna om en kort förklaring hur de tänker. </a:t>
            </a:r>
          </a:p>
          <a:p>
            <a:r>
              <a:rPr lang="sv-SE" baseline="0" dirty="0"/>
              <a:t>- </a:t>
            </a:r>
            <a:r>
              <a:rPr lang="sv-SE" b="1" baseline="0" dirty="0"/>
              <a:t>Tryck fram ny rubrik: </a:t>
            </a:r>
            <a:r>
              <a:rPr lang="sv-SE" baseline="0" dirty="0"/>
              <a:t>… var rädd om det! </a:t>
            </a:r>
          </a:p>
          <a:p>
            <a:pPr marL="0" indent="0">
              <a:buFontTx/>
              <a:buNone/>
            </a:pPr>
            <a:r>
              <a:rPr lang="sv-SE" baseline="0" dirty="0"/>
              <a:t>- Be eleverna se på sin lista och reflektera över: </a:t>
            </a:r>
            <a:r>
              <a:rPr lang="sv-SE" b="1" baseline="0" dirty="0"/>
              <a:t>Hur blir listan om man skulle fastna i ett beroende av droger? </a:t>
            </a:r>
            <a:r>
              <a:rPr lang="sv-SE" baseline="0" dirty="0"/>
              <a:t>Hur fungerar de betydelsefulla sakerna om du fastnar i ett beroende?</a:t>
            </a:r>
          </a:p>
        </p:txBody>
      </p:sp>
      <p:sp>
        <p:nvSpPr>
          <p:cNvPr id="4" name="Platshållare för bildnummer 3"/>
          <p:cNvSpPr>
            <a:spLocks noGrp="1"/>
          </p:cNvSpPr>
          <p:nvPr>
            <p:ph type="sldNum" sz="quarter" idx="10"/>
          </p:nvPr>
        </p:nvSpPr>
        <p:spPr/>
        <p:txBody>
          <a:bodyPr/>
          <a:lstStyle/>
          <a:p>
            <a:fld id="{62D480B9-DB06-4A68-97E1-1D5758334A57}" type="slidenum">
              <a:rPr lang="sv-SE" smtClean="0"/>
              <a:t>12</a:t>
            </a:fld>
            <a:endParaRPr lang="sv-SE"/>
          </a:p>
        </p:txBody>
      </p:sp>
    </p:spTree>
    <p:extLst>
      <p:ext uri="{BB962C8B-B14F-4D97-AF65-F5344CB8AC3E}">
        <p14:creationId xmlns:p14="http://schemas.microsoft.com/office/powerpoint/2010/main" val="3644571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Material:</a:t>
            </a:r>
            <a:r>
              <a:rPr lang="sv-SE" dirty="0"/>
              <a:t> Förtryckt</a:t>
            </a:r>
            <a:r>
              <a:rPr lang="sv-SE" baseline="0" dirty="0"/>
              <a:t>material att dela ut. </a:t>
            </a:r>
          </a:p>
          <a:p>
            <a:r>
              <a:rPr lang="sv-SE" b="1" dirty="0"/>
              <a:t>Mål och syfte: </a:t>
            </a:r>
            <a:r>
              <a:rPr lang="sv-SE" dirty="0"/>
              <a:t>Ett bra sätt att samla</a:t>
            </a:r>
            <a:r>
              <a:rPr lang="sv-SE" baseline="0" dirty="0"/>
              <a:t> data om föreläsningen och om den har nått fram till eleverna, möjliggör feedback som kan leda till förbättring av materialet.</a:t>
            </a:r>
          </a:p>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t>Tid:</a:t>
            </a:r>
            <a:r>
              <a:rPr lang="sv-SE" baseline="0" dirty="0"/>
              <a:t> 5 min.</a:t>
            </a:r>
          </a:p>
          <a:p>
            <a:r>
              <a:rPr lang="sv-SE" baseline="0" dirty="0"/>
              <a:t> </a:t>
            </a:r>
          </a:p>
          <a:p>
            <a:pPr marL="171450" indent="-171450">
              <a:buFontTx/>
              <a:buChar char="-"/>
            </a:pPr>
            <a:r>
              <a:rPr lang="sv-SE" baseline="0" dirty="0"/>
              <a:t>Be om tid till en kort utvärdering, frivilligt.</a:t>
            </a:r>
          </a:p>
          <a:p>
            <a:pPr marL="171450" indent="-171450">
              <a:buFontTx/>
              <a:buChar char="-"/>
            </a:pPr>
            <a:r>
              <a:rPr lang="sv-SE" baseline="0" dirty="0"/>
              <a:t>Förklara kort varför en utvärdering, självklart anonymt.</a:t>
            </a:r>
          </a:p>
          <a:p>
            <a:pPr marL="171450" indent="-171450">
              <a:buFontTx/>
              <a:buChar char="-"/>
            </a:pPr>
            <a:r>
              <a:rPr lang="sv-SE" b="1" baseline="0" dirty="0"/>
              <a:t>Dela ut</a:t>
            </a:r>
            <a:r>
              <a:rPr lang="sv-SE" baseline="0" dirty="0"/>
              <a:t> utvärderingen.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b="1" baseline="0" dirty="0"/>
              <a:t>Tacka för dig </a:t>
            </a:r>
            <a:r>
              <a:rPr lang="sv-SE" baseline="0" dirty="0"/>
              <a:t>och om någon har fler frågor kan du finnas kvar en stund efteråt. </a:t>
            </a:r>
          </a:p>
          <a:p>
            <a:pPr marL="171450" indent="-171450">
              <a:buFontTx/>
              <a:buChar char="-"/>
            </a:pPr>
            <a:r>
              <a:rPr lang="sv-SE" baseline="0" dirty="0"/>
              <a:t>Samla in utvärderingarna och pennor eller låt eleverna lämna in när de går. </a:t>
            </a:r>
          </a:p>
          <a:p>
            <a:endParaRPr lang="sv-SE" baseline="0" dirty="0"/>
          </a:p>
          <a:p>
            <a:endParaRPr lang="sv-SE" dirty="0"/>
          </a:p>
        </p:txBody>
      </p:sp>
      <p:sp>
        <p:nvSpPr>
          <p:cNvPr id="4" name="Platshållare för bildnummer 3"/>
          <p:cNvSpPr>
            <a:spLocks noGrp="1"/>
          </p:cNvSpPr>
          <p:nvPr>
            <p:ph type="sldNum" sz="quarter" idx="10"/>
          </p:nvPr>
        </p:nvSpPr>
        <p:spPr/>
        <p:txBody>
          <a:bodyPr/>
          <a:lstStyle/>
          <a:p>
            <a:fld id="{62D480B9-DB06-4A68-97E1-1D5758334A57}" type="slidenum">
              <a:rPr lang="sv-SE" smtClean="0"/>
              <a:t>13</a:t>
            </a:fld>
            <a:endParaRPr lang="sv-SE"/>
          </a:p>
        </p:txBody>
      </p:sp>
    </p:spTree>
    <p:extLst>
      <p:ext uri="{BB962C8B-B14F-4D97-AF65-F5344CB8AC3E}">
        <p14:creationId xmlns:p14="http://schemas.microsoft.com/office/powerpoint/2010/main" val="2085363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solidFill>
                  <a:schemeClr val="tx1"/>
                </a:solidFill>
              </a:rPr>
              <a:t>Mål:</a:t>
            </a:r>
            <a:r>
              <a:rPr lang="sv-SE" baseline="0" dirty="0">
                <a:solidFill>
                  <a:schemeClr val="tx1"/>
                </a:solidFill>
              </a:rPr>
              <a:t> Gör denna bild till </a:t>
            </a:r>
            <a:r>
              <a:rPr lang="sv-SE" b="1" baseline="0" dirty="0">
                <a:solidFill>
                  <a:schemeClr val="tx1"/>
                </a:solidFill>
              </a:rPr>
              <a:t>din </a:t>
            </a:r>
            <a:r>
              <a:rPr lang="sv-SE" baseline="0" dirty="0">
                <a:solidFill>
                  <a:schemeClr val="tx1"/>
                </a:solidFill>
              </a:rPr>
              <a:t>med agenda och syfte, inbjuder och sätter ramen för vad vi ska göra.</a:t>
            </a:r>
          </a:p>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solidFill>
                  <a:schemeClr val="tx1"/>
                </a:solidFill>
              </a:rPr>
              <a:t>Tid: </a:t>
            </a:r>
            <a:r>
              <a:rPr lang="sv-SE" baseline="0" dirty="0">
                <a:solidFill>
                  <a:schemeClr val="tx1"/>
                </a:solidFill>
              </a:rPr>
              <a:t>5 min.</a:t>
            </a:r>
            <a:endParaRPr lang="sv-SE" dirty="0">
              <a:solidFill>
                <a:schemeClr val="tx1"/>
              </a:solidFill>
            </a:endParaRPr>
          </a:p>
          <a:p>
            <a:endParaRPr lang="sv-SE" dirty="0">
              <a:solidFill>
                <a:schemeClr val="tx1"/>
              </a:solidFill>
            </a:endParaRPr>
          </a:p>
          <a:p>
            <a:pPr marL="171450" indent="-171450">
              <a:buFontTx/>
              <a:buChar char="-"/>
            </a:pPr>
            <a:r>
              <a:rPr lang="sv-SE" b="1" baseline="0" dirty="0">
                <a:solidFill>
                  <a:schemeClr val="tx1"/>
                </a:solidFill>
              </a:rPr>
              <a:t>Ingen lärare</a:t>
            </a:r>
            <a:r>
              <a:rPr lang="sv-SE" baseline="0" dirty="0">
                <a:solidFill>
                  <a:schemeClr val="tx1"/>
                </a:solidFill>
              </a:rPr>
              <a:t> i rummet. Vid behov stödpersonal eller tolk. </a:t>
            </a:r>
          </a:p>
          <a:p>
            <a:pPr marL="171450" indent="-171450">
              <a:buFontTx/>
              <a:buChar char="-"/>
            </a:pPr>
            <a:r>
              <a:rPr lang="sv-SE" dirty="0">
                <a:solidFill>
                  <a:schemeClr val="tx1"/>
                </a:solidFill>
              </a:rPr>
              <a:t>Fokus cannabis</a:t>
            </a:r>
            <a:r>
              <a:rPr lang="sv-SE" b="1" dirty="0">
                <a:solidFill>
                  <a:schemeClr val="tx1"/>
                </a:solidFill>
              </a:rPr>
              <a:t>, ej annan</a:t>
            </a:r>
            <a:r>
              <a:rPr lang="sv-SE" b="1" baseline="0" dirty="0">
                <a:solidFill>
                  <a:schemeClr val="tx1"/>
                </a:solidFill>
              </a:rPr>
              <a:t> narkotika</a:t>
            </a:r>
            <a:r>
              <a:rPr lang="sv-SE" b="1" dirty="0">
                <a:solidFill>
                  <a:schemeClr val="tx1"/>
                </a:solidFill>
              </a:rPr>
              <a:t> eller</a:t>
            </a:r>
            <a:r>
              <a:rPr lang="sv-SE" b="1" baseline="0" dirty="0">
                <a:solidFill>
                  <a:schemeClr val="tx1"/>
                </a:solidFill>
              </a:rPr>
              <a:t> alkohol</a:t>
            </a:r>
            <a:r>
              <a:rPr lang="sv-SE" dirty="0">
                <a:solidFill>
                  <a:schemeClr val="tx1"/>
                </a:solidFill>
              </a:rPr>
              <a:t>.</a:t>
            </a:r>
            <a:r>
              <a:rPr lang="sv-SE" baseline="0" dirty="0">
                <a:solidFill>
                  <a:schemeClr val="tx1"/>
                </a:solidFill>
              </a:rPr>
              <a:t> </a:t>
            </a:r>
          </a:p>
          <a:p>
            <a:pPr marL="171450" indent="-171450">
              <a:buFontTx/>
              <a:buChar char="-"/>
            </a:pPr>
            <a:r>
              <a:rPr lang="sv-SE" baseline="0" dirty="0">
                <a:solidFill>
                  <a:schemeClr val="tx1"/>
                </a:solidFill>
              </a:rPr>
              <a:t>Vad vi ska göra och v</a:t>
            </a:r>
            <a:r>
              <a:rPr lang="sv-SE" dirty="0">
                <a:solidFill>
                  <a:schemeClr val="tx1"/>
                </a:solidFill>
              </a:rPr>
              <a:t>arför:</a:t>
            </a:r>
            <a:r>
              <a:rPr lang="sv-SE" baseline="0" dirty="0">
                <a:solidFill>
                  <a:schemeClr val="tx1"/>
                </a:solidFill>
              </a:rPr>
              <a:t> Motiverande varför vi ska diskutera cannabis i 1½ timme… Hitta </a:t>
            </a:r>
            <a:r>
              <a:rPr lang="sv-SE" b="1" baseline="0" dirty="0">
                <a:solidFill>
                  <a:schemeClr val="tx1"/>
                </a:solidFill>
              </a:rPr>
              <a:t>din</a:t>
            </a:r>
            <a:r>
              <a:rPr lang="sv-SE" baseline="0" dirty="0">
                <a:solidFill>
                  <a:schemeClr val="tx1"/>
                </a:solidFill>
              </a:rPr>
              <a:t> egen ingång.</a:t>
            </a:r>
          </a:p>
          <a:p>
            <a:pPr marL="171450" indent="-171450">
              <a:buFontTx/>
              <a:buChar char="-"/>
            </a:pPr>
            <a:r>
              <a:rPr lang="sv-SE" baseline="0" dirty="0">
                <a:solidFill>
                  <a:schemeClr val="tx1"/>
                </a:solidFill>
              </a:rPr>
              <a:t>Motivera utifrån din erfarenhet att möta unga. Upplevelsen är att många vet vad cannabis är men att de ibland har begränsad kunskap kring helheten.  </a:t>
            </a:r>
            <a:endParaRPr lang="sv-SE" dirty="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b="1" dirty="0">
                <a:solidFill>
                  <a:schemeClr val="tx1"/>
                </a:solidFill>
              </a:rPr>
              <a:t>Varför</a:t>
            </a:r>
            <a:r>
              <a:rPr lang="sv-SE" b="1" baseline="0" dirty="0">
                <a:solidFill>
                  <a:schemeClr val="tx1"/>
                </a:solidFill>
              </a:rPr>
              <a:t> cannabis: </a:t>
            </a:r>
            <a:r>
              <a:rPr lang="sv-SE" dirty="0">
                <a:solidFill>
                  <a:schemeClr val="tx1"/>
                </a:solidFill>
              </a:rPr>
              <a:t>Den mest utbredda </a:t>
            </a:r>
            <a:r>
              <a:rPr lang="sv-SE" u="sng" dirty="0">
                <a:solidFill>
                  <a:schemeClr val="tx1"/>
                </a:solidFill>
              </a:rPr>
              <a:t>olagliga</a:t>
            </a:r>
            <a:r>
              <a:rPr lang="sv-SE" dirty="0">
                <a:solidFill>
                  <a:schemeClr val="tx1"/>
                </a:solidFill>
              </a:rPr>
              <a:t> drogen bland ungdomar och vuxna. Det uppskattas att drygt 1,5 miljard människor använder cannabis i</a:t>
            </a:r>
            <a:r>
              <a:rPr lang="sv-SE" baseline="0" dirty="0">
                <a:solidFill>
                  <a:schemeClr val="tx1"/>
                </a:solidFill>
              </a:rPr>
              <a:t> världen (4%) (av 8,5 miljarder),</a:t>
            </a:r>
            <a:r>
              <a:rPr lang="sv-SE" dirty="0">
                <a:solidFill>
                  <a:schemeClr val="tx1"/>
                </a:solidFill>
              </a:rPr>
              <a:t> cannabis är den vanligaste narkotikasorten i Sverige. I</a:t>
            </a:r>
            <a:r>
              <a:rPr lang="sv-SE" baseline="0" dirty="0">
                <a:solidFill>
                  <a:schemeClr val="tx1"/>
                </a:solidFill>
              </a:rPr>
              <a:t> Kronoberg år </a:t>
            </a:r>
            <a:r>
              <a:rPr lang="sv-SE" sz="1200" kern="1200" dirty="0">
                <a:solidFill>
                  <a:schemeClr val="tx1"/>
                </a:solidFill>
                <a:effectLst/>
                <a:latin typeface="+mn-lt"/>
                <a:ea typeface="+mn-ea"/>
                <a:cs typeface="+mn-cs"/>
              </a:rPr>
              <a:t>2018 var det</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14 % av killarna och 10 %</a:t>
            </a:r>
            <a:r>
              <a:rPr lang="sv-SE" sz="1200" kern="1200" baseline="0" dirty="0">
                <a:solidFill>
                  <a:schemeClr val="tx1"/>
                </a:solidFill>
                <a:effectLst/>
                <a:latin typeface="+mn-lt"/>
                <a:ea typeface="+mn-ea"/>
                <a:cs typeface="+mn-cs"/>
              </a:rPr>
              <a:t> av </a:t>
            </a:r>
            <a:r>
              <a:rPr lang="sv-SE" sz="1200" kern="1200" dirty="0">
                <a:solidFill>
                  <a:schemeClr val="tx1"/>
                </a:solidFill>
                <a:effectLst/>
                <a:latin typeface="+mn-lt"/>
                <a:ea typeface="+mn-ea"/>
                <a:cs typeface="+mn-cs"/>
              </a:rPr>
              <a:t>tjejerna </a:t>
            </a:r>
            <a:r>
              <a:rPr lang="sv-SE" sz="1200" kern="1200" baseline="0" dirty="0">
                <a:solidFill>
                  <a:schemeClr val="tx1"/>
                </a:solidFill>
                <a:effectLst/>
                <a:latin typeface="+mn-lt"/>
                <a:ea typeface="+mn-ea"/>
                <a:cs typeface="+mn-cs"/>
              </a:rPr>
              <a:t>i </a:t>
            </a:r>
            <a:r>
              <a:rPr lang="sv-SE" sz="1200" kern="1200" dirty="0">
                <a:solidFill>
                  <a:schemeClr val="tx1"/>
                </a:solidFill>
                <a:effectLst/>
                <a:latin typeface="+mn-lt"/>
                <a:ea typeface="+mn-ea"/>
                <a:cs typeface="+mn-cs"/>
              </a:rPr>
              <a:t>årskurs</a:t>
            </a:r>
            <a:r>
              <a:rPr lang="sv-SE" sz="1200" kern="1200" baseline="0" dirty="0">
                <a:solidFill>
                  <a:schemeClr val="tx1"/>
                </a:solidFill>
                <a:effectLst/>
                <a:latin typeface="+mn-lt"/>
                <a:ea typeface="+mn-ea"/>
                <a:cs typeface="+mn-cs"/>
              </a:rPr>
              <a:t> 2 i gymnasiet</a:t>
            </a:r>
            <a:r>
              <a:rPr lang="sv-SE" sz="1200" kern="1200" dirty="0">
                <a:solidFill>
                  <a:schemeClr val="tx1"/>
                </a:solidFill>
                <a:effectLst/>
                <a:latin typeface="+mn-lt"/>
                <a:ea typeface="+mn-ea"/>
                <a:cs typeface="+mn-cs"/>
              </a:rPr>
              <a:t> som</a:t>
            </a:r>
            <a:r>
              <a:rPr lang="sv-SE" sz="1200" kern="1200" baseline="0" dirty="0">
                <a:solidFill>
                  <a:schemeClr val="tx1"/>
                </a:solidFill>
                <a:effectLst/>
                <a:latin typeface="+mn-lt"/>
                <a:ea typeface="+mn-ea"/>
                <a:cs typeface="+mn-cs"/>
              </a:rPr>
              <a:t> testat cannabis. ”Alla röker nu för tiden”, ”det är lika vanligt som alkohol”…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sz="1200" kern="1200" baseline="0" dirty="0">
                <a:solidFill>
                  <a:schemeClr val="tx1"/>
                </a:solidFill>
                <a:effectLst/>
                <a:latin typeface="+mn-lt"/>
                <a:ea typeface="+mn-ea"/>
                <a:cs typeface="+mn-cs"/>
              </a:rPr>
              <a:t>Vi talar </a:t>
            </a:r>
            <a:r>
              <a:rPr lang="sv-SE" sz="1200" b="1" kern="1200" baseline="0" dirty="0">
                <a:solidFill>
                  <a:schemeClr val="tx1"/>
                </a:solidFill>
                <a:effectLst/>
                <a:latin typeface="+mn-lt"/>
                <a:ea typeface="+mn-ea"/>
                <a:cs typeface="+mn-cs"/>
              </a:rPr>
              <a:t>utifrån vad vi vet</a:t>
            </a:r>
            <a:r>
              <a:rPr lang="sv-SE" sz="1200" kern="1200" baseline="0" dirty="0">
                <a:solidFill>
                  <a:schemeClr val="tx1"/>
                </a:solidFill>
                <a:effectLst/>
                <a:latin typeface="+mn-lt"/>
                <a:ea typeface="+mn-ea"/>
                <a:cs typeface="+mn-cs"/>
              </a:rPr>
              <a:t> ej utifrån ev. egna erfarenheter av cannabis. </a:t>
            </a:r>
            <a:endParaRPr lang="sv-SE" baseline="0" dirty="0">
              <a:solidFill>
                <a:schemeClr val="tx1"/>
              </a:solidFill>
            </a:endParaRPr>
          </a:p>
          <a:p>
            <a:pPr marL="171450" indent="-171450">
              <a:buFontTx/>
              <a:buChar char="-"/>
            </a:pPr>
            <a:r>
              <a:rPr lang="sv-SE" b="1" dirty="0">
                <a:solidFill>
                  <a:schemeClr val="tx1"/>
                </a:solidFill>
              </a:rPr>
              <a:t>Mitt mål </a:t>
            </a:r>
            <a:r>
              <a:rPr lang="sv-SE" dirty="0">
                <a:solidFill>
                  <a:schemeClr val="tx1"/>
                </a:solidFill>
              </a:rPr>
              <a:t>när vi är klara idag är att du ska fått en bredare förståelse</a:t>
            </a:r>
            <a:r>
              <a:rPr lang="sv-SE" baseline="0" dirty="0">
                <a:solidFill>
                  <a:schemeClr val="tx1"/>
                </a:solidFill>
              </a:rPr>
              <a:t> och kunskap kring cannabis och att du ska kunna fatta beslut baserad på kunskap. </a:t>
            </a:r>
            <a:endParaRPr lang="sv-SE" dirty="0">
              <a:solidFill>
                <a:schemeClr val="tx1"/>
              </a:solidFill>
            </a:endParaRPr>
          </a:p>
          <a:p>
            <a:pPr marL="171450" indent="-171450">
              <a:buFontTx/>
              <a:buChar char="-"/>
            </a:pPr>
            <a:endParaRPr lang="sv-SE" baseline="0" dirty="0">
              <a:solidFill>
                <a:srgbClr val="FF0000"/>
              </a:solidFill>
            </a:endParaRPr>
          </a:p>
          <a:p>
            <a:pPr marL="171450" indent="-171450">
              <a:buFontTx/>
              <a:buChar char="-"/>
            </a:pPr>
            <a:endParaRPr lang="sv-SE" baseline="0" dirty="0">
              <a:solidFill>
                <a:srgbClr val="FF0000"/>
              </a:solidFill>
            </a:endParaRPr>
          </a:p>
          <a:p>
            <a:pPr marL="171450" indent="-171450">
              <a:buFontTx/>
              <a:buChar char="-"/>
            </a:pPr>
            <a:endParaRPr lang="sv-SE" baseline="0" dirty="0">
              <a:solidFill>
                <a:srgbClr val="FF0000"/>
              </a:solidFill>
            </a:endParaRPr>
          </a:p>
        </p:txBody>
      </p:sp>
      <p:sp>
        <p:nvSpPr>
          <p:cNvPr id="4" name="Platshållare för bildnummer 3"/>
          <p:cNvSpPr>
            <a:spLocks noGrp="1"/>
          </p:cNvSpPr>
          <p:nvPr>
            <p:ph type="sldNum" sz="quarter" idx="10"/>
          </p:nvPr>
        </p:nvSpPr>
        <p:spPr/>
        <p:txBody>
          <a:bodyPr/>
          <a:lstStyle/>
          <a:p>
            <a:fld id="{62D480B9-DB06-4A68-97E1-1D5758334A57}" type="slidenum">
              <a:rPr lang="sv-SE" smtClean="0"/>
              <a:t>2</a:t>
            </a:fld>
            <a:endParaRPr lang="sv-SE"/>
          </a:p>
        </p:txBody>
      </p:sp>
    </p:spTree>
    <p:extLst>
      <p:ext uri="{BB962C8B-B14F-4D97-AF65-F5344CB8AC3E}">
        <p14:creationId xmlns:p14="http://schemas.microsoft.com/office/powerpoint/2010/main" val="184254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r>
              <a:rPr lang="sv-SE" b="1" dirty="0"/>
              <a:t>Mål:</a:t>
            </a:r>
            <a:r>
              <a:rPr lang="sv-SE" dirty="0"/>
              <a:t> Beskriv kort </a:t>
            </a:r>
            <a:r>
              <a:rPr lang="sv-SE" baseline="0" dirty="0"/>
              <a:t>cannabis. Denna bild gör du till </a:t>
            </a:r>
            <a:r>
              <a:rPr lang="sv-SE" b="1" baseline="0" dirty="0"/>
              <a:t>din</a:t>
            </a:r>
            <a:r>
              <a:rPr lang="sv-SE" baseline="0" dirty="0"/>
              <a:t> egen utifrån kunskapsnivå. Tänk kort men informativt. </a:t>
            </a:r>
          </a:p>
          <a:p>
            <a:pPr marL="0" indent="0">
              <a:buFontTx/>
              <a:buNone/>
            </a:pPr>
            <a:r>
              <a:rPr lang="sv-SE" b="1" baseline="0" dirty="0"/>
              <a:t>Tid: </a:t>
            </a:r>
            <a:r>
              <a:rPr lang="sv-SE" b="0" baseline="0" dirty="0"/>
              <a:t>5 min.</a:t>
            </a:r>
            <a:endParaRPr lang="sv-SE"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sv-SE" altLang="sv-SE" sz="1200" dirty="0">
              <a:solidFill>
                <a:prstClr val="black"/>
              </a:solidFill>
              <a:latin typeface="Garamond" panose="02020404030301010803"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altLang="sv-SE" sz="1200" b="1" dirty="0">
                <a:solidFill>
                  <a:prstClr val="black"/>
                </a:solidFill>
                <a:latin typeface="+mn-lt"/>
              </a:rPr>
              <a:t>Marijuana</a:t>
            </a:r>
            <a:r>
              <a:rPr lang="sv-SE" altLang="sv-SE" sz="1200" dirty="0">
                <a:solidFill>
                  <a:prstClr val="black"/>
                </a:solidFill>
                <a:latin typeface="+mn-lt"/>
              </a:rPr>
              <a:t> – Växtdelar från plantan</a:t>
            </a:r>
            <a:r>
              <a:rPr lang="sv-SE" altLang="sv-SE" sz="1200" baseline="0" dirty="0">
                <a:solidFill>
                  <a:prstClr val="black"/>
                </a:solidFill>
                <a:latin typeface="+mn-lt"/>
              </a:rPr>
              <a:t>, främst från plantans honblomma och dess blad.  </a:t>
            </a:r>
            <a:endParaRPr lang="sv-SE" altLang="sv-SE" sz="1200" dirty="0">
              <a:solidFill>
                <a:prstClr val="black"/>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altLang="sv-SE" sz="1200" b="1" dirty="0">
                <a:solidFill>
                  <a:prstClr val="black"/>
                </a:solidFill>
                <a:latin typeface="+mn-lt"/>
              </a:rPr>
              <a:t>Hasch</a:t>
            </a:r>
            <a:r>
              <a:rPr lang="sv-SE" altLang="sv-SE" sz="1200" dirty="0">
                <a:solidFill>
                  <a:prstClr val="black"/>
                </a:solidFill>
                <a:latin typeface="+mn-lt"/>
              </a:rPr>
              <a:t> - Sammanpressad kåda från plantan. </a:t>
            </a:r>
          </a:p>
          <a:p>
            <a:pPr marL="0" marR="0" indent="0" algn="l" defTabSz="914400" rtl="0" eaLnBrk="1" fontAlgn="auto" latinLnBrk="0" hangingPunct="1">
              <a:lnSpc>
                <a:spcPct val="100000"/>
              </a:lnSpc>
              <a:spcBef>
                <a:spcPts val="0"/>
              </a:spcBef>
              <a:spcAft>
                <a:spcPts val="0"/>
              </a:spcAft>
              <a:buClrTx/>
              <a:buSzTx/>
              <a:buFontTx/>
              <a:buNone/>
              <a:tabLst/>
              <a:defRPr/>
            </a:pPr>
            <a:r>
              <a:rPr lang="sv-SE" altLang="sv-SE" sz="1200" b="1" dirty="0">
                <a:solidFill>
                  <a:prstClr val="black"/>
                </a:solidFill>
                <a:latin typeface="+mn-lt"/>
              </a:rPr>
              <a:t>Cannabisolja</a:t>
            </a:r>
            <a:r>
              <a:rPr lang="sv-SE" altLang="sv-SE" sz="1200" baseline="0" dirty="0">
                <a:solidFill>
                  <a:prstClr val="black"/>
                </a:solidFill>
                <a:latin typeface="+mn-lt"/>
              </a:rPr>
              <a:t> –</a:t>
            </a:r>
            <a:r>
              <a:rPr lang="sv-SE" altLang="sv-SE" sz="1200" dirty="0">
                <a:solidFill>
                  <a:prstClr val="black"/>
                </a:solidFill>
                <a:latin typeface="+mn-lt"/>
              </a:rPr>
              <a:t> Olagligt beroende på koncentration av THC.</a:t>
            </a:r>
            <a:r>
              <a:rPr lang="sv-SE" altLang="sv-SE" sz="1200" baseline="0" dirty="0">
                <a:solidFill>
                  <a:prstClr val="black"/>
                </a:solidFill>
                <a:latin typeface="+mn-lt"/>
              </a:rPr>
              <a:t> THC-halten får inte överstiga 0,2% i Sverige. CBD-olja säljs som naturläkemedel. Ej bevisad medicinsk effekt i dagsläget.  </a:t>
            </a:r>
            <a:endParaRPr lang="sv-SE" altLang="sv-SE" sz="1200" dirty="0">
              <a:solidFill>
                <a:prstClr val="black"/>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altLang="sv-SE" sz="1200" dirty="0">
              <a:solidFill>
                <a:prstClr val="black"/>
              </a:solidFill>
              <a:latin typeface="Garamond" panose="02020404030301010803" pitchFamily="18" charset="0"/>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b="1" dirty="0">
                <a:latin typeface="+mn-lt"/>
              </a:rPr>
              <a:t>Narkotikaklassat</a:t>
            </a:r>
            <a:r>
              <a:rPr lang="sv-SE" dirty="0">
                <a:latin typeface="+mn-lt"/>
              </a:rPr>
              <a:t> -</a:t>
            </a:r>
            <a:r>
              <a:rPr lang="sv-SE" baseline="0" dirty="0">
                <a:latin typeface="+mn-lt"/>
              </a:rPr>
              <a:t> </a:t>
            </a:r>
            <a:r>
              <a:rPr lang="sv-SE" altLang="sv-SE" sz="1200" dirty="0">
                <a:solidFill>
                  <a:prstClr val="black"/>
                </a:solidFill>
                <a:latin typeface="+mn-lt"/>
              </a:rPr>
              <a:t>olagligt att använda, inneha och sälja i Sverige och i merparten av</a:t>
            </a:r>
            <a:r>
              <a:rPr lang="sv-SE" altLang="sv-SE" sz="1200" baseline="0" dirty="0">
                <a:solidFill>
                  <a:prstClr val="black"/>
                </a:solidFill>
                <a:latin typeface="+mn-lt"/>
              </a:rPr>
              <a:t> världens alla länder</a:t>
            </a:r>
            <a:r>
              <a:rPr lang="sv-SE" altLang="sv-SE" sz="1200" dirty="0">
                <a:solidFill>
                  <a:prstClr val="black"/>
                </a:solidFill>
                <a:latin typeface="+mn-lt"/>
              </a:rPr>
              <a:t>. </a:t>
            </a:r>
          </a:p>
          <a:p>
            <a:pPr marL="171450" indent="-171450">
              <a:buFontTx/>
              <a:buChar char="-"/>
            </a:pPr>
            <a:r>
              <a:rPr lang="sv-SE" dirty="0">
                <a:latin typeface="+mn-lt"/>
              </a:rPr>
              <a:t>Vanligaste sättet är att </a:t>
            </a:r>
            <a:r>
              <a:rPr lang="sv-SE" b="1" dirty="0">
                <a:latin typeface="+mn-lt"/>
              </a:rPr>
              <a:t>röka </a:t>
            </a:r>
            <a:r>
              <a:rPr lang="sv-SE" dirty="0">
                <a:latin typeface="+mn-lt"/>
              </a:rPr>
              <a:t>cannabis.</a:t>
            </a:r>
          </a:p>
          <a:p>
            <a:pPr marL="171450" indent="-171450">
              <a:buFontTx/>
              <a:buChar char="-"/>
            </a:pPr>
            <a:r>
              <a:rPr lang="sv-SE" dirty="0">
                <a:latin typeface="+mn-lt"/>
              </a:rPr>
              <a:t>Har en </a:t>
            </a:r>
            <a:r>
              <a:rPr lang="sv-SE" b="1" dirty="0">
                <a:latin typeface="+mn-lt"/>
              </a:rPr>
              <a:t>sötaktig lukt</a:t>
            </a:r>
            <a:r>
              <a:rPr lang="sv-SE" dirty="0">
                <a:latin typeface="+mn-lt"/>
              </a:rPr>
              <a:t>.</a:t>
            </a:r>
            <a:r>
              <a:rPr lang="sv-SE" baseline="0" dirty="0">
                <a:latin typeface="+mn-lt"/>
              </a:rPr>
              <a:t> Fråga om någon i gruppen har känt lukten av cannabis?</a:t>
            </a:r>
          </a:p>
          <a:p>
            <a:pPr marL="171450" indent="-171450">
              <a:buFontTx/>
              <a:buChar char="-"/>
            </a:pPr>
            <a:r>
              <a:rPr lang="sv-SE" b="1" baseline="0" dirty="0">
                <a:latin typeface="+mn-lt"/>
              </a:rPr>
              <a:t>Ruset</a:t>
            </a:r>
            <a:r>
              <a:rPr lang="sv-SE" baseline="0" dirty="0">
                <a:latin typeface="+mn-lt"/>
              </a:rPr>
              <a:t> är olika från person till person. Avslappning, känslor</a:t>
            </a:r>
          </a:p>
          <a:p>
            <a:pPr marL="171450" indent="-171450">
              <a:buFontTx/>
              <a:buChar char="-"/>
            </a:pPr>
            <a:r>
              <a:rPr lang="sv-SE" baseline="0" dirty="0">
                <a:latin typeface="+mn-lt"/>
              </a:rPr>
              <a:t>THC (</a:t>
            </a:r>
            <a:r>
              <a:rPr lang="sv-SE" b="0" dirty="0" err="1">
                <a:effectLst/>
                <a:latin typeface="+mn-lt"/>
              </a:rPr>
              <a:t>Tetrahydrocannabinol</a:t>
            </a:r>
            <a:r>
              <a:rPr lang="sv-SE" b="0" dirty="0">
                <a:effectLst/>
                <a:latin typeface="+mn-lt"/>
              </a:rPr>
              <a:t>)</a:t>
            </a:r>
            <a:r>
              <a:rPr lang="sv-SE" baseline="0" dirty="0">
                <a:latin typeface="+mn-lt"/>
              </a:rPr>
              <a:t>: Det ämne som skapar ruset i cannabis, </a:t>
            </a:r>
            <a:r>
              <a:rPr lang="sv-SE" b="1" baseline="0" dirty="0">
                <a:latin typeface="+mn-lt"/>
              </a:rPr>
              <a:t>THC lagras i kroppens fett</a:t>
            </a:r>
            <a:r>
              <a:rPr lang="sv-SE" baseline="0" dirty="0">
                <a:latin typeface="+mn-lt"/>
              </a:rPr>
              <a:t> vilket påverkar tiden för nedbrytningsprocessen. THC är ett beroendeframkallande ämne. Ett intag av cannabis finns kvar i kroppen 1-3 dagar. Längre vid regelbundet intag.  </a:t>
            </a:r>
            <a:endParaRPr lang="sv-SE"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altLang="sv-SE" sz="1200" dirty="0">
              <a:solidFill>
                <a:prstClr val="black"/>
              </a:solidFill>
              <a:latin typeface="Garamond" panose="02020404030301010803" pitchFamily="18" charset="0"/>
            </a:endParaRPr>
          </a:p>
          <a:p>
            <a:endParaRPr lang="sv-SE" dirty="0"/>
          </a:p>
        </p:txBody>
      </p:sp>
      <p:sp>
        <p:nvSpPr>
          <p:cNvPr id="4" name="Platshållare för bildnummer 3"/>
          <p:cNvSpPr>
            <a:spLocks noGrp="1"/>
          </p:cNvSpPr>
          <p:nvPr>
            <p:ph type="sldNum" sz="quarter" idx="10"/>
          </p:nvPr>
        </p:nvSpPr>
        <p:spPr/>
        <p:txBody>
          <a:bodyPr/>
          <a:lstStyle/>
          <a:p>
            <a:fld id="{7E3421B0-064B-4AC1-9BE8-A68148FFD555}" type="slidenum">
              <a:rPr lang="sv-SE" smtClean="0">
                <a:solidFill>
                  <a:prstClr val="black"/>
                </a:solidFill>
              </a:rPr>
              <a:pPr/>
              <a:t>3</a:t>
            </a:fld>
            <a:endParaRPr lang="sv-SE">
              <a:solidFill>
                <a:prstClr val="black"/>
              </a:solidFill>
            </a:endParaRPr>
          </a:p>
        </p:txBody>
      </p:sp>
    </p:spTree>
    <p:extLst>
      <p:ext uri="{BB962C8B-B14F-4D97-AF65-F5344CB8AC3E}">
        <p14:creationId xmlns:p14="http://schemas.microsoft.com/office/powerpoint/2010/main" val="3272523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Mål och syfte: </a:t>
            </a:r>
            <a:r>
              <a:rPr lang="sv-SE" dirty="0"/>
              <a:t>Sätta</a:t>
            </a:r>
            <a:r>
              <a:rPr lang="sv-SE" baseline="0" dirty="0"/>
              <a:t> </a:t>
            </a:r>
            <a:r>
              <a:rPr lang="sv-SE" dirty="0"/>
              <a:t>igång gruppen och få</a:t>
            </a:r>
            <a:r>
              <a:rPr lang="sv-SE" baseline="0" dirty="0"/>
              <a:t> </a:t>
            </a:r>
            <a:r>
              <a:rPr lang="sv-SE" dirty="0"/>
              <a:t>en känsla kring vilka du har framför dig. Hjälp dem att komma igång vid behov.</a:t>
            </a:r>
            <a:r>
              <a:rPr lang="sv-SE" baseline="0" dirty="0"/>
              <a:t> Finns inga rätt eller fel. Censurera ej om det inte är för tokigt, var nyfiken. </a:t>
            </a:r>
            <a:endParaRPr lang="sv-SE" dirty="0"/>
          </a:p>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solidFill>
                  <a:schemeClr val="tx1"/>
                </a:solidFill>
              </a:rPr>
              <a:t>OBS. </a:t>
            </a:r>
            <a:r>
              <a:rPr lang="sv-SE" b="0" baseline="0" dirty="0">
                <a:solidFill>
                  <a:schemeClr val="tx1"/>
                </a:solidFill>
              </a:rPr>
              <a:t>Betona att det inte handlar om egna upplevelser utan om vad de känner till!</a:t>
            </a:r>
          </a:p>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solidFill>
                  <a:schemeClr val="tx1"/>
                </a:solidFill>
              </a:rPr>
              <a:t>Tid: </a:t>
            </a:r>
            <a:r>
              <a:rPr lang="sv-SE" b="0" baseline="0" dirty="0">
                <a:solidFill>
                  <a:schemeClr val="tx1"/>
                </a:solidFill>
              </a:rPr>
              <a:t>10 min.</a:t>
            </a:r>
          </a:p>
          <a:p>
            <a:endParaRPr lang="sv-SE" dirty="0"/>
          </a:p>
          <a:p>
            <a:r>
              <a:rPr lang="sv-SE" dirty="0"/>
              <a:t>Skriv </a:t>
            </a:r>
            <a:r>
              <a:rPr lang="sv-SE" b="1" dirty="0"/>
              <a:t>+</a:t>
            </a:r>
            <a:r>
              <a:rPr lang="sv-SE" dirty="0"/>
              <a:t> och</a:t>
            </a:r>
            <a:r>
              <a:rPr lang="sv-SE" baseline="0" dirty="0"/>
              <a:t> </a:t>
            </a:r>
            <a:r>
              <a:rPr lang="sv-SE" b="1" baseline="0" dirty="0"/>
              <a:t>–</a:t>
            </a:r>
            <a:r>
              <a:rPr lang="sv-SE" baseline="0" dirty="0"/>
              <a:t> på vardera sida av whiteboardtavlan. Förklara sedan att du vill att de ska tänka fritt kring cannabis. Det som kan vara fördelaktigt </a:t>
            </a:r>
            <a:r>
              <a:rPr lang="sv-SE" b="1" baseline="0" dirty="0"/>
              <a:t>(</a:t>
            </a:r>
            <a:r>
              <a:rPr lang="sv-SE" b="1" dirty="0"/>
              <a:t>+)</a:t>
            </a:r>
            <a:r>
              <a:rPr lang="sv-SE" baseline="0" dirty="0"/>
              <a:t> respektive negativt </a:t>
            </a:r>
            <a:r>
              <a:rPr lang="sv-SE" b="1" baseline="0" dirty="0"/>
              <a:t>(</a:t>
            </a:r>
            <a:r>
              <a:rPr lang="sv-SE" b="1" dirty="0"/>
              <a:t>–)</a:t>
            </a:r>
            <a:r>
              <a:rPr lang="sv-SE" dirty="0"/>
              <a:t>.</a:t>
            </a:r>
            <a:r>
              <a:rPr lang="sv-SE" baseline="0" dirty="0"/>
              <a:t> Skriv ord eller en kort mening </a:t>
            </a:r>
            <a:r>
              <a:rPr lang="sv-SE" dirty="0"/>
              <a:t>som</a:t>
            </a:r>
            <a:r>
              <a:rPr lang="sv-SE" baseline="0" dirty="0"/>
              <a:t> eleven förknippar med cannabis under </a:t>
            </a:r>
            <a:r>
              <a:rPr lang="sv-SE" b="1" baseline="0" dirty="0"/>
              <a:t>+</a:t>
            </a:r>
            <a:r>
              <a:rPr lang="sv-SE" baseline="0" dirty="0"/>
              <a:t> eller </a:t>
            </a:r>
            <a:r>
              <a:rPr lang="sv-SE" b="1" baseline="0" dirty="0"/>
              <a:t>–</a:t>
            </a:r>
            <a:r>
              <a:rPr lang="sv-SE" baseline="0" dirty="0"/>
              <a:t> beroende på vad eleven anser. Be gärna eleven utveckla sitt svar. </a:t>
            </a:r>
          </a:p>
          <a:p>
            <a:endParaRPr lang="sv-SE" baseline="0" dirty="0"/>
          </a:p>
          <a:p>
            <a:r>
              <a:rPr lang="sv-SE" b="1" baseline="0" dirty="0"/>
              <a:t>Avslutningsvis förklara:</a:t>
            </a:r>
            <a:r>
              <a:rPr lang="sv-SE" baseline="0" dirty="0"/>
              <a:t> </a:t>
            </a:r>
          </a:p>
          <a:p>
            <a:r>
              <a:rPr lang="sv-SE" baseline="0" dirty="0"/>
              <a:t>Nyfikenhet kopplat till den ”positiva” sidan som gör att man provar. Vår känsla är att många ungdomar känner till en hel del om cannabis ”positiva” sida, men att de ibland har mindre koll på riskerna. </a:t>
            </a:r>
          </a:p>
          <a:p>
            <a:r>
              <a:rPr lang="sv-SE" baseline="0" dirty="0"/>
              <a:t>Jag tänker att det alltid finns </a:t>
            </a:r>
            <a:r>
              <a:rPr lang="sv-SE" b="1" baseline="0" dirty="0"/>
              <a:t>två sidor av ett mynt!</a:t>
            </a:r>
          </a:p>
          <a:p>
            <a:r>
              <a:rPr lang="sv-SE" baseline="0" dirty="0"/>
              <a:t>Det vi vill tillföra idag är kunskap för att ni i framtiden kan göra </a:t>
            </a:r>
            <a:r>
              <a:rPr lang="sv-SE" b="1" baseline="0" dirty="0"/>
              <a:t>medvetna val</a:t>
            </a:r>
            <a:r>
              <a:rPr lang="sv-SE" baseline="0" dirty="0"/>
              <a:t>. </a:t>
            </a:r>
          </a:p>
          <a:p>
            <a:r>
              <a:rPr lang="sv-SE" baseline="0" dirty="0"/>
              <a:t>Halva sanningen låter ofta ganska bra…</a:t>
            </a:r>
          </a:p>
          <a:p>
            <a:endParaRPr lang="sv-SE" baseline="0" dirty="0"/>
          </a:p>
          <a:p>
            <a:r>
              <a:rPr lang="sv-SE" b="1" baseline="0" dirty="0"/>
              <a:t>Låt om möjligt orden på tavlan vara kvar. Går att återkoppla till efter vi sett filmen. </a:t>
            </a:r>
            <a:endParaRPr lang="sv-SE" b="1" dirty="0"/>
          </a:p>
        </p:txBody>
      </p:sp>
      <p:sp>
        <p:nvSpPr>
          <p:cNvPr id="4" name="Platshållare för bildnummer 3"/>
          <p:cNvSpPr>
            <a:spLocks noGrp="1"/>
          </p:cNvSpPr>
          <p:nvPr>
            <p:ph type="sldNum" sz="quarter" idx="10"/>
          </p:nvPr>
        </p:nvSpPr>
        <p:spPr/>
        <p:txBody>
          <a:bodyPr/>
          <a:lstStyle/>
          <a:p>
            <a:fld id="{62D480B9-DB06-4A68-97E1-1D5758334A57}" type="slidenum">
              <a:rPr lang="sv-SE" smtClean="0"/>
              <a:t>4</a:t>
            </a:fld>
            <a:endParaRPr lang="sv-SE"/>
          </a:p>
        </p:txBody>
      </p:sp>
    </p:spTree>
    <p:extLst>
      <p:ext uri="{BB962C8B-B14F-4D97-AF65-F5344CB8AC3E}">
        <p14:creationId xmlns:p14="http://schemas.microsoft.com/office/powerpoint/2010/main" val="73748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Mål och syfte: </a:t>
            </a:r>
            <a:r>
              <a:rPr lang="sv-SE" dirty="0"/>
              <a:t>Bjuda in till reflektion utifrån</a:t>
            </a:r>
            <a:r>
              <a:rPr lang="sv-SE" baseline="0" dirty="0"/>
              <a:t> elevernas upplevelse och synsätt på hur cannabis framställs i media. Vi och eleverna behöver reflektera mer över hur vi påverkas av det konstanta informationsflödet. Här handlar det om öppna upp tankarna kring hur ser informationsflödet ut gällande cannabis. </a:t>
            </a:r>
          </a:p>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t>Tid: </a:t>
            </a:r>
            <a:r>
              <a:rPr lang="sv-SE" baseline="0" dirty="0"/>
              <a:t>5-10 min. </a:t>
            </a:r>
          </a:p>
          <a:p>
            <a:endParaRPr lang="sv-SE" b="1" baseline="0" dirty="0"/>
          </a:p>
          <a:p>
            <a:r>
              <a:rPr lang="sv-SE" b="1" baseline="0" dirty="0"/>
              <a:t>Bilderna</a:t>
            </a:r>
            <a:r>
              <a:rPr lang="sv-SE" baseline="0" dirty="0"/>
              <a:t> är inspiration eller hjälp för dig att sätta igång diskussionen. T.ex. bild längst upp till vänster (Ebba Busch Thor, Kristdemokraterna för en avkriminalisering av cannabis) Bild uppe till höger (</a:t>
            </a:r>
            <a:r>
              <a:rPr lang="sv-SE" baseline="0" dirty="0" err="1"/>
              <a:t>Zara</a:t>
            </a:r>
            <a:r>
              <a:rPr lang="sv-SE" baseline="0" dirty="0"/>
              <a:t> Larsson i en cannabiströja) mm. </a:t>
            </a:r>
          </a:p>
          <a:p>
            <a:r>
              <a:rPr lang="sv-SE" baseline="0" dirty="0"/>
              <a:t> </a:t>
            </a:r>
          </a:p>
          <a:p>
            <a:r>
              <a:rPr lang="sv-SE" baseline="0" dirty="0"/>
              <a:t>- Be eleverna tänka fritt kring deras upplevelse hur cannabis framställs idag och vart ifrån de får sin information.</a:t>
            </a:r>
          </a:p>
          <a:p>
            <a:r>
              <a:rPr lang="sv-SE" baseline="0" dirty="0"/>
              <a:t>- Låt flera komma till tals. Uppmuntra till dialog, inga rätt eller fel. </a:t>
            </a:r>
          </a:p>
          <a:p>
            <a:r>
              <a:rPr lang="sv-SE" baseline="0" dirty="0"/>
              <a:t>- Be eleven utveckla sitt svar om möjligt.   </a:t>
            </a:r>
          </a:p>
          <a:p>
            <a:r>
              <a:rPr lang="sv-SE" baseline="0" dirty="0"/>
              <a:t> </a:t>
            </a:r>
            <a:endParaRPr lang="sv-SE" dirty="0"/>
          </a:p>
        </p:txBody>
      </p:sp>
      <p:sp>
        <p:nvSpPr>
          <p:cNvPr id="4" name="Platshållare för bildnummer 3"/>
          <p:cNvSpPr>
            <a:spLocks noGrp="1"/>
          </p:cNvSpPr>
          <p:nvPr>
            <p:ph type="sldNum" sz="quarter" idx="10"/>
          </p:nvPr>
        </p:nvSpPr>
        <p:spPr/>
        <p:txBody>
          <a:bodyPr/>
          <a:lstStyle/>
          <a:p>
            <a:fld id="{62D480B9-DB06-4A68-97E1-1D5758334A57}" type="slidenum">
              <a:rPr lang="sv-SE" smtClean="0"/>
              <a:t>5</a:t>
            </a:fld>
            <a:endParaRPr lang="sv-SE"/>
          </a:p>
        </p:txBody>
      </p:sp>
    </p:spTree>
    <p:extLst>
      <p:ext uri="{BB962C8B-B14F-4D97-AF65-F5344CB8AC3E}">
        <p14:creationId xmlns:p14="http://schemas.microsoft.com/office/powerpoint/2010/main" val="219774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Mål och syfte: </a:t>
            </a:r>
            <a:r>
              <a:rPr lang="sv-SE" dirty="0"/>
              <a:t>Ökad förståelse för beroendeutveckling och kunskap gällande cannabis.</a:t>
            </a:r>
          </a:p>
          <a:p>
            <a:r>
              <a:rPr lang="sv-SE" b="1" dirty="0"/>
              <a:t>Tid:</a:t>
            </a:r>
            <a:r>
              <a:rPr lang="sv-SE" dirty="0"/>
              <a:t> 14min.</a:t>
            </a:r>
          </a:p>
          <a:p>
            <a:endParaRPr lang="sv-SE" dirty="0"/>
          </a:p>
          <a:p>
            <a:r>
              <a:rPr lang="sv-SE" dirty="0"/>
              <a:t>Om filmen inte fungerar via </a:t>
            </a:r>
            <a:r>
              <a:rPr lang="sv-SE" dirty="0" err="1"/>
              <a:t>pp:n</a:t>
            </a:r>
            <a:r>
              <a:rPr lang="sv-SE" dirty="0"/>
              <a:t> – spela upp den via Youtube</a:t>
            </a:r>
            <a:r>
              <a:rPr lang="sv-SE" baseline="0" dirty="0"/>
              <a:t> </a:t>
            </a:r>
            <a:r>
              <a:rPr lang="sv-SE" u="sng" dirty="0">
                <a:hlinkClick r:id="rId3"/>
              </a:rPr>
              <a:t>https://www.youtube.com/watch?v=hiMgDUCA2h0</a:t>
            </a:r>
            <a:endParaRPr lang="sv-SE" dirty="0"/>
          </a:p>
          <a:p>
            <a:pPr marL="0" indent="0">
              <a:buFontTx/>
              <a:buNone/>
            </a:pPr>
            <a:endParaRPr lang="sv-SE" baseline="0" dirty="0"/>
          </a:p>
        </p:txBody>
      </p:sp>
      <p:sp>
        <p:nvSpPr>
          <p:cNvPr id="4" name="Platshållare för bildnummer 3"/>
          <p:cNvSpPr>
            <a:spLocks noGrp="1"/>
          </p:cNvSpPr>
          <p:nvPr>
            <p:ph type="sldNum" sz="quarter" idx="10"/>
          </p:nvPr>
        </p:nvSpPr>
        <p:spPr/>
        <p:txBody>
          <a:bodyPr/>
          <a:lstStyle/>
          <a:p>
            <a:fld id="{43026FA8-3332-4157-AEB4-2E841D98BE89}" type="slidenum">
              <a:rPr lang="sv-SE" smtClean="0">
                <a:solidFill>
                  <a:prstClr val="black"/>
                </a:solidFill>
              </a:rPr>
              <a:pPr/>
              <a:t>6</a:t>
            </a:fld>
            <a:endParaRPr lang="sv-SE">
              <a:solidFill>
                <a:prstClr val="black"/>
              </a:solidFill>
            </a:endParaRPr>
          </a:p>
        </p:txBody>
      </p:sp>
    </p:spTree>
    <p:extLst>
      <p:ext uri="{BB962C8B-B14F-4D97-AF65-F5344CB8AC3E}">
        <p14:creationId xmlns:p14="http://schemas.microsoft.com/office/powerpoint/2010/main" val="159962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Mer än halvvägs nu… ca. 50 min in i föreläsningen.</a:t>
            </a:r>
          </a:p>
          <a:p>
            <a:r>
              <a:rPr lang="sv-SE" b="1" baseline="0" dirty="0"/>
              <a:t>Mål och syfte: </a:t>
            </a:r>
            <a:r>
              <a:rPr lang="sv-SE" baseline="0" dirty="0"/>
              <a:t>Uppmuntra till samtal om filmen och sträcka på benen. </a:t>
            </a:r>
          </a:p>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t>Tid:</a:t>
            </a:r>
            <a:r>
              <a:rPr lang="sv-SE" baseline="0" dirty="0"/>
              <a:t> 2 min.</a:t>
            </a:r>
          </a:p>
          <a:p>
            <a:pPr marL="0" marR="0" indent="0" algn="l" defTabSz="914400" rtl="0" eaLnBrk="1" fontAlgn="auto" latinLnBrk="0" hangingPunct="1">
              <a:lnSpc>
                <a:spcPct val="100000"/>
              </a:lnSpc>
              <a:spcBef>
                <a:spcPts val="0"/>
              </a:spcBef>
              <a:spcAft>
                <a:spcPts val="0"/>
              </a:spcAft>
              <a:buClrTx/>
              <a:buSzTx/>
              <a:buFontTx/>
              <a:buNone/>
              <a:tabLst/>
              <a:defRPr/>
            </a:pPr>
            <a:endParaRPr lang="sv-SE"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t>OBS.</a:t>
            </a:r>
            <a:r>
              <a:rPr lang="sv-SE" baseline="0" dirty="0"/>
              <a:t> Enklast att eleverna inte lämnar klassrummet. </a:t>
            </a:r>
          </a:p>
          <a:p>
            <a:endParaRPr lang="sv-SE" dirty="0"/>
          </a:p>
        </p:txBody>
      </p:sp>
      <p:sp>
        <p:nvSpPr>
          <p:cNvPr id="4" name="Platshållare för bildnummer 3"/>
          <p:cNvSpPr>
            <a:spLocks noGrp="1"/>
          </p:cNvSpPr>
          <p:nvPr>
            <p:ph type="sldNum" sz="quarter" idx="10"/>
          </p:nvPr>
        </p:nvSpPr>
        <p:spPr/>
        <p:txBody>
          <a:bodyPr/>
          <a:lstStyle/>
          <a:p>
            <a:fld id="{62D480B9-DB06-4A68-97E1-1D5758334A57}" type="slidenum">
              <a:rPr lang="sv-SE" smtClean="0"/>
              <a:t>7</a:t>
            </a:fld>
            <a:endParaRPr lang="sv-SE"/>
          </a:p>
        </p:txBody>
      </p:sp>
    </p:spTree>
    <p:extLst>
      <p:ext uri="{BB962C8B-B14F-4D97-AF65-F5344CB8AC3E}">
        <p14:creationId xmlns:p14="http://schemas.microsoft.com/office/powerpoint/2010/main" val="1783555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Mål och syfte: </a:t>
            </a:r>
            <a:r>
              <a:rPr lang="sv-SE" dirty="0"/>
              <a:t>Fånga upp reflektioner och tankar som</a:t>
            </a:r>
            <a:r>
              <a:rPr lang="sv-SE" baseline="0" dirty="0"/>
              <a:t> kan ha väckts av filmens innehåll. Förankra eventuell ny kunskap genom upprepning.</a:t>
            </a:r>
          </a:p>
          <a:p>
            <a:r>
              <a:rPr lang="sv-SE" b="1" baseline="0" dirty="0"/>
              <a:t>Tid:</a:t>
            </a:r>
            <a:r>
              <a:rPr lang="sv-SE" baseline="0" dirty="0"/>
              <a:t> 5 min.  </a:t>
            </a:r>
          </a:p>
          <a:p>
            <a:r>
              <a:rPr lang="sv-SE" baseline="0" dirty="0"/>
              <a:t> </a:t>
            </a:r>
            <a:r>
              <a:rPr lang="sv-SE" dirty="0"/>
              <a:t> </a:t>
            </a:r>
          </a:p>
          <a:p>
            <a:pPr marL="0" indent="0">
              <a:buFontTx/>
              <a:buNone/>
            </a:pPr>
            <a:r>
              <a:rPr lang="sv-SE" dirty="0"/>
              <a:t>- Frågeställning: </a:t>
            </a:r>
            <a:r>
              <a:rPr lang="sv-SE" b="1" dirty="0"/>
              <a:t>Vad tänker ni om filmen? </a:t>
            </a:r>
            <a:r>
              <a:rPr lang="sv-SE" dirty="0"/>
              <a:t>Diskutera med</a:t>
            </a:r>
            <a:r>
              <a:rPr lang="sv-SE" baseline="0" dirty="0"/>
              <a:t> gruppen. </a:t>
            </a:r>
          </a:p>
          <a:p>
            <a:pPr marL="0" indent="0">
              <a:buFontTx/>
              <a:buNone/>
            </a:pPr>
            <a:r>
              <a:rPr lang="sv-SE" baseline="0" dirty="0"/>
              <a:t>- Förstärk eventuellt med exempel ur filmen som du tycker är talande utifrån din erfarenhet.</a:t>
            </a:r>
            <a:endParaRPr lang="sv-SE" dirty="0"/>
          </a:p>
          <a:p>
            <a:r>
              <a:rPr lang="sv-SE" baseline="0" dirty="0"/>
              <a:t>- </a:t>
            </a:r>
            <a:r>
              <a:rPr lang="sv-SE" b="1" baseline="0" dirty="0"/>
              <a:t>Koppla tillbaka</a:t>
            </a:r>
            <a:r>
              <a:rPr lang="sv-SE" baseline="0" dirty="0"/>
              <a:t> till vad som står (eller stod) på </a:t>
            </a:r>
            <a:r>
              <a:rPr lang="sv-SE" baseline="0" dirty="0" err="1"/>
              <a:t>whiteboard</a:t>
            </a:r>
            <a:r>
              <a:rPr lang="sv-SE" baseline="0" dirty="0"/>
              <a:t>-tavlan kring positiva och negativa ord kopplat till cannabis. </a:t>
            </a:r>
          </a:p>
        </p:txBody>
      </p:sp>
      <p:sp>
        <p:nvSpPr>
          <p:cNvPr id="4" name="Platshållare för bildnummer 3"/>
          <p:cNvSpPr>
            <a:spLocks noGrp="1"/>
          </p:cNvSpPr>
          <p:nvPr>
            <p:ph type="sldNum" sz="quarter" idx="10"/>
          </p:nvPr>
        </p:nvSpPr>
        <p:spPr/>
        <p:txBody>
          <a:bodyPr/>
          <a:lstStyle/>
          <a:p>
            <a:fld id="{43026FA8-3332-4157-AEB4-2E841D98BE89}" type="slidenum">
              <a:rPr lang="sv-SE" smtClean="0">
                <a:solidFill>
                  <a:prstClr val="black"/>
                </a:solidFill>
              </a:rPr>
              <a:pPr/>
              <a:t>8</a:t>
            </a:fld>
            <a:endParaRPr lang="sv-SE">
              <a:solidFill>
                <a:prstClr val="black"/>
              </a:solidFill>
            </a:endParaRPr>
          </a:p>
        </p:txBody>
      </p:sp>
    </p:spTree>
    <p:extLst>
      <p:ext uri="{BB962C8B-B14F-4D97-AF65-F5344CB8AC3E}">
        <p14:creationId xmlns:p14="http://schemas.microsoft.com/office/powerpoint/2010/main" val="1599620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b="1" dirty="0">
                <a:solidFill>
                  <a:prstClr val="white"/>
                </a:solidFill>
              </a:rPr>
              <a:t>Mål</a:t>
            </a:r>
            <a:r>
              <a:rPr lang="sv-SE" sz="1200" b="1" baseline="0" dirty="0">
                <a:solidFill>
                  <a:prstClr val="white"/>
                </a:solidFill>
              </a:rPr>
              <a:t> och syfte: </a:t>
            </a:r>
            <a:r>
              <a:rPr lang="sv-SE" sz="1200" b="0" baseline="0" dirty="0">
                <a:solidFill>
                  <a:prstClr val="white"/>
                </a:solidFill>
              </a:rPr>
              <a:t>Komplement till filmen. Ökad kunskap kring beroende. </a:t>
            </a:r>
            <a:endParaRPr lang="sv-SE" sz="1200" b="0" dirty="0">
              <a:solidFill>
                <a:prstClr val="white"/>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b="1" baseline="0" dirty="0"/>
              <a:t>Tid:</a:t>
            </a:r>
            <a:r>
              <a:rPr lang="sv-SE" baseline="0" dirty="0"/>
              <a:t> 3 min.</a:t>
            </a:r>
          </a:p>
          <a:p>
            <a:endParaRPr lang="sv-SE" baseline="0" dirty="0">
              <a:solidFill>
                <a:srgbClr val="FF0000"/>
              </a:solidFill>
            </a:endParaRPr>
          </a:p>
          <a:p>
            <a:r>
              <a:rPr lang="sv-SE" baseline="0" dirty="0">
                <a:solidFill>
                  <a:srgbClr val="FF0000"/>
                </a:solidFill>
              </a:rPr>
              <a:t>Tala utifrån när cannabis har ett troligt beroende (använd killarna i filmen som referenser).</a:t>
            </a:r>
          </a:p>
          <a:p>
            <a:endParaRPr lang="sv-SE" b="1" i="0" baseline="0" dirty="0">
              <a:solidFill>
                <a:srgbClr val="FF0000"/>
              </a:solidFill>
            </a:endParaRPr>
          </a:p>
          <a:p>
            <a:r>
              <a:rPr lang="sv-SE" b="1" i="0" baseline="0" dirty="0">
                <a:solidFill>
                  <a:srgbClr val="FF0000"/>
                </a:solidFill>
              </a:rPr>
              <a:t>NYTT INSLAG: Beroendekriterier narkotika: </a:t>
            </a:r>
            <a:r>
              <a:rPr lang="sv-SE" b="0" i="0" baseline="0" dirty="0">
                <a:solidFill>
                  <a:srgbClr val="FF0000"/>
                </a:solidFill>
              </a:rPr>
              <a:t>Klicka fram och tala kort kring innebörd av varje kriterier:</a:t>
            </a:r>
            <a:r>
              <a:rPr lang="sv-SE" b="1" i="0" baseline="0" dirty="0">
                <a:solidFill>
                  <a:srgbClr val="FF0000"/>
                </a:solidFill>
              </a:rPr>
              <a:t> </a:t>
            </a:r>
            <a:r>
              <a:rPr lang="sv-SE" b="0" i="0" baseline="0" dirty="0">
                <a:solidFill>
                  <a:srgbClr val="FF0000"/>
                </a:solidFill>
              </a:rPr>
              <a:t>Ett starkt sug, abstinenssymtom, kontrollförlust, toleransökning,  </a:t>
            </a:r>
            <a:endParaRPr lang="sv-SE" b="1" i="0" baseline="0" dirty="0">
              <a:solidFill>
                <a:srgbClr val="FF0000"/>
              </a:solidFill>
            </a:endParaRPr>
          </a:p>
          <a:p>
            <a:endParaRPr lang="sv-SE" baseline="0" dirty="0">
              <a:solidFill>
                <a:srgbClr val="FF0000"/>
              </a:solidFill>
            </a:endParaRPr>
          </a:p>
          <a:p>
            <a:r>
              <a:rPr lang="sv-SE" baseline="0" dirty="0">
                <a:solidFill>
                  <a:srgbClr val="FF0000"/>
                </a:solidFill>
              </a:rPr>
              <a:t>Individer som fastnar i ett cannabisberoende ser inte alltid själva att de har utvecklat ett beroende. Omgivningen ser ofta en negativ förändring hos individen. Individen med beroendet känner ofta en frustration över att ingen förstår hens situation och att det som lindrar ”symtomen” är cannabis. </a:t>
            </a:r>
          </a:p>
          <a:p>
            <a:pPr marL="0" indent="0">
              <a:buFontTx/>
              <a:buNone/>
            </a:pPr>
            <a:endParaRPr lang="sv-SE" baseline="0" dirty="0">
              <a:solidFill>
                <a:srgbClr val="FF0000"/>
              </a:solidFill>
            </a:endParaRPr>
          </a:p>
          <a:p>
            <a:pPr marL="0" indent="0">
              <a:buFontTx/>
              <a:buNone/>
            </a:pPr>
            <a:r>
              <a:rPr lang="sv-SE" baseline="0" dirty="0">
                <a:solidFill>
                  <a:srgbClr val="FF0000"/>
                </a:solidFill>
              </a:rPr>
              <a:t>För att koppla till det som killarna i filmen beskriver finns en bra en </a:t>
            </a:r>
            <a:r>
              <a:rPr lang="sv-SE" b="1" baseline="0" dirty="0">
                <a:solidFill>
                  <a:srgbClr val="FF0000"/>
                </a:solidFill>
              </a:rPr>
              <a:t>förklaringsmodell</a:t>
            </a:r>
            <a:r>
              <a:rPr lang="sv-SE" baseline="0" dirty="0">
                <a:solidFill>
                  <a:srgbClr val="FF0000"/>
                </a:solidFill>
              </a:rPr>
              <a:t> som många med ett cannabisberoende eller anhöriga till beroende kan känna igen sig i.</a:t>
            </a:r>
          </a:p>
          <a:p>
            <a:pPr marL="0" indent="0">
              <a:buFontTx/>
              <a:buNone/>
            </a:pPr>
            <a:endParaRPr lang="sv-SE" b="1" dirty="0"/>
          </a:p>
          <a:p>
            <a:pPr marL="0" indent="0">
              <a:buFontTx/>
              <a:buNone/>
            </a:pPr>
            <a:r>
              <a:rPr lang="sv-SE" b="1" dirty="0"/>
              <a:t>”Ostkupan”:</a:t>
            </a:r>
            <a:r>
              <a:rPr lang="sv-SE" b="1" baseline="0" dirty="0"/>
              <a:t> </a:t>
            </a:r>
            <a:r>
              <a:rPr lang="sv-SE" b="0" baseline="0" dirty="0"/>
              <a:t>R</a:t>
            </a:r>
            <a:r>
              <a:rPr lang="sv-SE" baseline="0" dirty="0"/>
              <a:t>ita på tavlan eller använd nästa </a:t>
            </a:r>
            <a:r>
              <a:rPr lang="sv-SE" baseline="0" dirty="0" err="1"/>
              <a:t>pp</a:t>
            </a:r>
            <a:r>
              <a:rPr lang="sv-SE" baseline="0" dirty="0"/>
              <a:t>-bild (nr 10) för att förklara modellen. 	(Se Tomas </a:t>
            </a:r>
            <a:r>
              <a:rPr lang="sv-SE" baseline="0" dirty="0" err="1"/>
              <a:t>Lundqivst</a:t>
            </a:r>
            <a:r>
              <a:rPr lang="sv-SE" baseline="0" dirty="0"/>
              <a:t>, Cannabis och påverkan). (http://droginfo.com/</a:t>
            </a:r>
            <a:r>
              <a:rPr lang="sv-SE" baseline="0" dirty="0" err="1"/>
              <a:t>pdf</a:t>
            </a:r>
            <a:r>
              <a:rPr lang="sv-SE" baseline="0" dirty="0"/>
              <a:t>/Cannabis_och_paverkan_2012.pdf)</a:t>
            </a:r>
          </a:p>
          <a:p>
            <a:pPr marL="171450" indent="-171450">
              <a:buFontTx/>
              <a:buChar char="-"/>
            </a:pPr>
            <a:endParaRPr lang="sv-SE" dirty="0"/>
          </a:p>
        </p:txBody>
      </p:sp>
      <p:sp>
        <p:nvSpPr>
          <p:cNvPr id="4" name="Platshållare för bildnummer 3"/>
          <p:cNvSpPr>
            <a:spLocks noGrp="1"/>
          </p:cNvSpPr>
          <p:nvPr>
            <p:ph type="sldNum" sz="quarter" idx="10"/>
          </p:nvPr>
        </p:nvSpPr>
        <p:spPr/>
        <p:txBody>
          <a:bodyPr/>
          <a:lstStyle/>
          <a:p>
            <a:fld id="{43026FA8-3332-4157-AEB4-2E841D98BE89}" type="slidenum">
              <a:rPr lang="sv-SE" smtClean="0">
                <a:solidFill>
                  <a:prstClr val="black"/>
                </a:solidFill>
              </a:rPr>
              <a:pPr/>
              <a:t>9</a:t>
            </a:fld>
            <a:endParaRPr lang="sv-SE">
              <a:solidFill>
                <a:prstClr val="black"/>
              </a:solidFill>
            </a:endParaRPr>
          </a:p>
        </p:txBody>
      </p:sp>
    </p:spTree>
    <p:extLst>
      <p:ext uri="{BB962C8B-B14F-4D97-AF65-F5344CB8AC3E}">
        <p14:creationId xmlns:p14="http://schemas.microsoft.com/office/powerpoint/2010/main" val="159962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endParaRPr lang="en-US" dirty="0"/>
          </a:p>
        </p:txBody>
      </p:sp>
      <p:sp>
        <p:nvSpPr>
          <p:cNvPr id="4" name="Date Placeholder 3"/>
          <p:cNvSpPr>
            <a:spLocks noGrp="1"/>
          </p:cNvSpPr>
          <p:nvPr>
            <p:ph type="dt" sz="half" idx="10"/>
          </p:nvPr>
        </p:nvSpPr>
        <p:spPr/>
        <p:txBody>
          <a:bodyPr/>
          <a:lstStyle/>
          <a:p>
            <a:fld id="{4F13A9B6-8804-40C2-98FE-C2B3C4AF04D7}" type="datetimeFigureOut">
              <a:rPr lang="sv-SE" smtClean="0"/>
              <a:t>2021-11-22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388573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4F13A9B6-8804-40C2-98FE-C2B3C4AF04D7}" type="datetimeFigureOut">
              <a:rPr lang="sv-SE" smtClean="0"/>
              <a:t>2021-11-22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3338218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4F13A9B6-8804-40C2-98FE-C2B3C4AF04D7}" type="datetimeFigureOut">
              <a:rPr lang="sv-SE" smtClean="0"/>
              <a:t>2021-11-22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316607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E30713"/>
                </a:solidFill>
              </a:defRPr>
            </a:lvl1pPr>
          </a:lstStyle>
          <a:p>
            <a:r>
              <a:rPr lang="sv-SE" dirty="0"/>
              <a:t>Klicka här för att ändra mall för rubrikformat</a:t>
            </a:r>
            <a:endParaRPr lang="en-US" dirty="0"/>
          </a:p>
        </p:txBody>
      </p:sp>
      <p:sp>
        <p:nvSpPr>
          <p:cNvPr id="3" name="Content Placeholder 2"/>
          <p:cNvSpPr>
            <a:spLocks noGrp="1"/>
          </p:cNvSpPr>
          <p:nvPr>
            <p:ph idx="1"/>
          </p:nvPr>
        </p:nvSpPr>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10"/>
          </p:nvPr>
        </p:nvSpPr>
        <p:spPr/>
        <p:txBody>
          <a:bodyPr/>
          <a:lstStyle>
            <a:lvl1pPr>
              <a:defRPr>
                <a:latin typeface="Source Sans Pro" panose="020B0503030403020204" pitchFamily="34" charset="0"/>
              </a:defRPr>
            </a:lvl1pPr>
          </a:lstStyle>
          <a:p>
            <a:fld id="{4F13A9B6-8804-40C2-98FE-C2B3C4AF04D7}" type="datetimeFigureOut">
              <a:rPr lang="sv-SE" smtClean="0"/>
              <a:pPr/>
              <a:t>2021-11-22</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1230568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4F13A9B6-8804-40C2-98FE-C2B3C4AF04D7}" type="datetimeFigureOut">
              <a:rPr lang="sv-SE" smtClean="0"/>
              <a:t>2021-11-22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280302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4F13A9B6-8804-40C2-98FE-C2B3C4AF04D7}" type="datetimeFigureOut">
              <a:rPr lang="sv-SE" smtClean="0"/>
              <a:t>2021-11-22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411798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629842" y="2505075"/>
            <a:ext cx="3868340"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4629150" y="2505075"/>
            <a:ext cx="3887391"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4F13A9B6-8804-40C2-98FE-C2B3C4AF04D7}" type="datetimeFigureOut">
              <a:rPr lang="sv-SE" smtClean="0"/>
              <a:t>2021-11-22</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159538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4F13A9B6-8804-40C2-98FE-C2B3C4AF04D7}" type="datetimeFigureOut">
              <a:rPr lang="sv-SE" smtClean="0"/>
              <a:t>2021-11-22</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120742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13A9B6-8804-40C2-98FE-C2B3C4AF04D7}" type="datetimeFigureOut">
              <a:rPr lang="sv-SE" smtClean="0"/>
              <a:t>2021-11-22</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1244041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Date Placeholder 4"/>
          <p:cNvSpPr>
            <a:spLocks noGrp="1"/>
          </p:cNvSpPr>
          <p:nvPr>
            <p:ph type="dt" sz="half" idx="10"/>
          </p:nvPr>
        </p:nvSpPr>
        <p:spPr/>
        <p:txBody>
          <a:bodyPr/>
          <a:lstStyle/>
          <a:p>
            <a:fld id="{4F13A9B6-8804-40C2-98FE-C2B3C4AF04D7}" type="datetimeFigureOut">
              <a:rPr lang="sv-SE" smtClean="0"/>
              <a:t>2021-11-22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1393818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Date Placeholder 4"/>
          <p:cNvSpPr>
            <a:spLocks noGrp="1"/>
          </p:cNvSpPr>
          <p:nvPr>
            <p:ph type="dt" sz="half" idx="10"/>
          </p:nvPr>
        </p:nvSpPr>
        <p:spPr/>
        <p:txBody>
          <a:bodyPr/>
          <a:lstStyle/>
          <a:p>
            <a:fld id="{4F13A9B6-8804-40C2-98FE-C2B3C4AF04D7}" type="datetimeFigureOut">
              <a:rPr lang="sv-SE" smtClean="0"/>
              <a:t>2021-11-22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67701CF-52B3-40C4-9530-9F344B27B82E}" type="slidenum">
              <a:rPr lang="sv-SE" smtClean="0"/>
              <a:t>‹#›</a:t>
            </a:fld>
            <a:endParaRPr lang="sv-SE"/>
          </a:p>
        </p:txBody>
      </p:sp>
    </p:spTree>
    <p:extLst>
      <p:ext uri="{BB962C8B-B14F-4D97-AF65-F5344CB8AC3E}">
        <p14:creationId xmlns:p14="http://schemas.microsoft.com/office/powerpoint/2010/main" val="2612226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08737"/>
            <a:ext cx="7886700" cy="1325563"/>
          </a:xfrm>
          <a:prstGeom prst="rect">
            <a:avLst/>
          </a:prstGeom>
        </p:spPr>
        <p:txBody>
          <a:bodyPr vert="horz" lIns="91440" tIns="45720" rIns="91440" bIns="45720" rtlCol="0" anchor="ctr">
            <a:normAutofit/>
          </a:bodyPr>
          <a:lstStyle/>
          <a:p>
            <a:r>
              <a:rPr lang="sv-SE" dirty="0"/>
              <a:t>Klicka här för att ändra mall för rubrikformat</a:t>
            </a:r>
            <a:endParaRPr lang="en-US" dirty="0"/>
          </a:p>
        </p:txBody>
      </p:sp>
      <p:sp>
        <p:nvSpPr>
          <p:cNvPr id="3" name="Text Placeholder 2"/>
          <p:cNvSpPr>
            <a:spLocks noGrp="1"/>
          </p:cNvSpPr>
          <p:nvPr>
            <p:ph type="body" idx="1"/>
          </p:nvPr>
        </p:nvSpPr>
        <p:spPr>
          <a:xfrm>
            <a:off x="628650" y="2447171"/>
            <a:ext cx="7886700" cy="3729792"/>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3A9B6-8804-40C2-98FE-C2B3C4AF04D7}" type="datetimeFigureOut">
              <a:rPr lang="sv-SE" smtClean="0"/>
              <a:t>2021-11-22</a:t>
            </a:fld>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701CF-52B3-40C4-9530-9F344B27B82E}" type="slidenum">
              <a:rPr lang="sv-SE" smtClean="0"/>
              <a:t>‹#›</a:t>
            </a:fld>
            <a:endParaRPr lang="sv-SE"/>
          </a:p>
        </p:txBody>
      </p:sp>
      <p:pic>
        <p:nvPicPr>
          <p:cNvPr id="8" name="Bildobjekt 7">
            <a:extLst>
              <a:ext uri="{FF2B5EF4-FFF2-40B4-BE49-F238E27FC236}">
                <a16:creationId xmlns:a16="http://schemas.microsoft.com/office/drawing/2014/main" id="{892E4EF3-55E5-41BC-AFBC-57EECAAF1E1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95867"/>
          </a:xfrm>
          <a:prstGeom prst="rect">
            <a:avLst/>
          </a:prstGeom>
        </p:spPr>
      </p:pic>
      <p:pic>
        <p:nvPicPr>
          <p:cNvPr id="10" name="Bildobjekt 9">
            <a:extLst>
              <a:ext uri="{FF2B5EF4-FFF2-40B4-BE49-F238E27FC236}">
                <a16:creationId xmlns:a16="http://schemas.microsoft.com/office/drawing/2014/main" id="{9DE1E98D-36C7-448F-B306-61F2D232956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2729" t="31956"/>
          <a:stretch/>
        </p:blipFill>
        <p:spPr>
          <a:xfrm>
            <a:off x="0" y="6721476"/>
            <a:ext cx="9144000" cy="136524"/>
          </a:xfrm>
          <a:prstGeom prst="rect">
            <a:avLst/>
          </a:prstGeom>
        </p:spPr>
      </p:pic>
      <p:pic>
        <p:nvPicPr>
          <p:cNvPr id="12" name="Bildobjekt 11">
            <a:extLst>
              <a:ext uri="{FF2B5EF4-FFF2-40B4-BE49-F238E27FC236}">
                <a16:creationId xmlns:a16="http://schemas.microsoft.com/office/drawing/2014/main" id="{06FAB77D-D5AD-4CE6-98D3-6BA3E911D91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92317" y="139433"/>
            <a:ext cx="1288546" cy="457580"/>
          </a:xfrm>
          <a:prstGeom prst="rect">
            <a:avLst/>
          </a:prstGeom>
        </p:spPr>
      </p:pic>
    </p:spTree>
    <p:extLst>
      <p:ext uri="{BB962C8B-B14F-4D97-AF65-F5344CB8AC3E}">
        <p14:creationId xmlns:p14="http://schemas.microsoft.com/office/powerpoint/2010/main" val="777265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baseline="0">
          <a:solidFill>
            <a:srgbClr val="C00000"/>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hiMgDUCA2h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4"/>
          <p:cNvSpPr>
            <a:spLocks noChangeArrowheads="1" noChangeShapeType="1" noTextEdit="1"/>
          </p:cNvSpPr>
          <p:nvPr/>
        </p:nvSpPr>
        <p:spPr bwMode="auto">
          <a:xfrm>
            <a:off x="1511660" y="2997604"/>
            <a:ext cx="6120680" cy="86279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sv-SE" sz="5400" b="1" kern="10">
                <a:ln w="9525">
                  <a:solidFill>
                    <a:srgbClr val="000000"/>
                  </a:solidFill>
                  <a:round/>
                  <a:headEnd/>
                  <a:tailEnd/>
                </a:ln>
                <a:solidFill>
                  <a:srgbClr val="C00000"/>
                </a:solidFill>
                <a:latin typeface="Arial" panose="020B0604020202020204" pitchFamily="34" charset="0"/>
                <a:cs typeface="Arial" panose="020B0604020202020204" pitchFamily="34" charset="0"/>
              </a:rPr>
              <a:t>Snacka </a:t>
            </a:r>
            <a:r>
              <a:rPr lang="sv-SE" sz="5400" b="1" kern="10" dirty="0">
                <a:ln w="9525">
                  <a:solidFill>
                    <a:srgbClr val="000000"/>
                  </a:solidFill>
                  <a:round/>
                  <a:headEnd/>
                  <a:tailEnd/>
                </a:ln>
                <a:solidFill>
                  <a:srgbClr val="C00000"/>
                </a:solidFill>
                <a:latin typeface="Arial" panose="020B0604020202020204" pitchFamily="34" charset="0"/>
                <a:cs typeface="Arial" panose="020B0604020202020204" pitchFamily="34" charset="0"/>
              </a:rPr>
              <a:t>om cannabis</a:t>
            </a:r>
          </a:p>
        </p:txBody>
      </p:sp>
    </p:spTree>
    <p:extLst>
      <p:ext uri="{BB962C8B-B14F-4D97-AF65-F5344CB8AC3E}">
        <p14:creationId xmlns:p14="http://schemas.microsoft.com/office/powerpoint/2010/main" val="3691032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800" dirty="0">
                <a:solidFill>
                  <a:srgbClr val="C00000"/>
                </a:solidFill>
                <a:latin typeface="Arial" panose="020B0604020202020204" pitchFamily="34" charset="0"/>
                <a:cs typeface="Arial" panose="020B0604020202020204" pitchFamily="34" charset="0"/>
              </a:rPr>
              <a:t>”Ostkupan”</a:t>
            </a:r>
            <a:endParaRPr lang="sv-SE" sz="4800" dirty="0">
              <a:solidFill>
                <a:srgbClr val="C00000"/>
              </a:solidFill>
            </a:endParaRPr>
          </a:p>
        </p:txBody>
      </p:sp>
      <p:sp>
        <p:nvSpPr>
          <p:cNvPr id="3" name="Platshållare för innehåll 2"/>
          <p:cNvSpPr>
            <a:spLocks noGrp="1"/>
          </p:cNvSpPr>
          <p:nvPr>
            <p:ph idx="1"/>
          </p:nvPr>
        </p:nvSpPr>
        <p:spPr>
          <a:xfrm>
            <a:off x="791724" y="1951630"/>
            <a:ext cx="7886700" cy="4218567"/>
          </a:xfrm>
          <a:noFill/>
        </p:spPr>
        <p:txBody>
          <a:bodyPr/>
          <a:lstStyle/>
          <a:p>
            <a:pPr marL="0" indent="0">
              <a:buNone/>
            </a:pPr>
            <a:r>
              <a:rPr lang="sv-SE" dirty="0"/>
              <a:t>						    THC</a:t>
            </a:r>
          </a:p>
        </p:txBody>
      </p:sp>
      <p:sp>
        <p:nvSpPr>
          <p:cNvPr id="7" name="Rektangel med rundade hörn 6"/>
          <p:cNvSpPr/>
          <p:nvPr/>
        </p:nvSpPr>
        <p:spPr>
          <a:xfrm>
            <a:off x="3696104" y="2924944"/>
            <a:ext cx="4320480" cy="30963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nSpc>
                <a:spcPct val="90000"/>
              </a:lnSpc>
              <a:spcBef>
                <a:spcPts val="1000"/>
              </a:spcBef>
            </a:pPr>
            <a:endParaRPr lang="sv-SE" sz="1600" dirty="0">
              <a:solidFill>
                <a:prstClr val="black"/>
              </a:solidFill>
              <a:latin typeface="Arial" panose="020B0604020202020204" pitchFamily="34" charset="0"/>
            </a:endParaRPr>
          </a:p>
        </p:txBody>
      </p:sp>
      <p:sp>
        <p:nvSpPr>
          <p:cNvPr id="8" name="Rektangel med rundade hörn 7"/>
          <p:cNvSpPr/>
          <p:nvPr/>
        </p:nvSpPr>
        <p:spPr>
          <a:xfrm>
            <a:off x="5652120" y="2636912"/>
            <a:ext cx="432048" cy="288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prstClr val="black"/>
              </a:solidFill>
            </a:endParaRPr>
          </a:p>
        </p:txBody>
      </p:sp>
      <p:pic>
        <p:nvPicPr>
          <p:cNvPr id="1026" name="Picture 2" descr="C:\Users\nilun3\AppData\Local\Microsoft\Windows\Temporary Internet Files\Content.IE5\0S7Z1SBT\angry-151791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100736"/>
            <a:ext cx="1884040"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ilun3\AppData\Local\Microsoft\Windows\Temporary Internet Files\Content.IE5\D5ILIUC4\happy-154611_64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2915" y="4232920"/>
            <a:ext cx="1310457" cy="16078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Rak pil 4"/>
          <p:cNvCxnSpPr/>
          <p:nvPr/>
        </p:nvCxnSpPr>
        <p:spPr>
          <a:xfrm>
            <a:off x="1763688" y="4365104"/>
            <a:ext cx="1872208" cy="0"/>
          </a:xfrm>
          <a:prstGeom prst="straightConnector1">
            <a:avLst/>
          </a:prstGeom>
          <a:ln w="38100">
            <a:solidFill>
              <a:srgbClr val="C00000"/>
            </a:solidFill>
            <a:tailEnd type="arrow"/>
          </a:ln>
        </p:spPr>
        <p:style>
          <a:lnRef idx="2">
            <a:schemeClr val="accent2"/>
          </a:lnRef>
          <a:fillRef idx="0">
            <a:schemeClr val="accent2"/>
          </a:fillRef>
          <a:effectRef idx="1">
            <a:schemeClr val="accent2"/>
          </a:effectRef>
          <a:fontRef idx="minor">
            <a:schemeClr val="tx1"/>
          </a:fontRef>
        </p:style>
      </p:cxnSp>
      <p:cxnSp>
        <p:nvCxnSpPr>
          <p:cNvPr id="9" name="Rak pil 8"/>
          <p:cNvCxnSpPr/>
          <p:nvPr/>
        </p:nvCxnSpPr>
        <p:spPr>
          <a:xfrm flipH="1" flipV="1">
            <a:off x="2339752" y="3422951"/>
            <a:ext cx="1296144" cy="882350"/>
          </a:xfrm>
          <a:prstGeom prst="straightConnector1">
            <a:avLst/>
          </a:prstGeom>
          <a:ln w="38100">
            <a:solidFill>
              <a:srgbClr val="C00000"/>
            </a:solidFill>
            <a:tailEnd type="arrow"/>
          </a:ln>
        </p:spPr>
        <p:style>
          <a:lnRef idx="2">
            <a:schemeClr val="accent2"/>
          </a:lnRef>
          <a:fillRef idx="0">
            <a:schemeClr val="accent2"/>
          </a:fillRef>
          <a:effectRef idx="1">
            <a:schemeClr val="accent2"/>
          </a:effectRef>
          <a:fontRef idx="minor">
            <a:schemeClr val="tx1"/>
          </a:fontRef>
        </p:style>
      </p:cxnSp>
      <p:cxnSp>
        <p:nvCxnSpPr>
          <p:cNvPr id="13" name="Rak pil 12"/>
          <p:cNvCxnSpPr/>
          <p:nvPr/>
        </p:nvCxnSpPr>
        <p:spPr>
          <a:xfrm>
            <a:off x="1763688" y="447311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Rak pil 16"/>
          <p:cNvCxnSpPr/>
          <p:nvPr/>
        </p:nvCxnSpPr>
        <p:spPr>
          <a:xfrm>
            <a:off x="1763688" y="4869160"/>
            <a:ext cx="1872208" cy="0"/>
          </a:xfrm>
          <a:prstGeom prst="straightConnector1">
            <a:avLst/>
          </a:prstGeom>
          <a:ln w="38100">
            <a:solidFill>
              <a:srgbClr val="C00000"/>
            </a:solidFill>
            <a:tailEnd type="arrow"/>
          </a:ln>
        </p:spPr>
        <p:style>
          <a:lnRef idx="2">
            <a:schemeClr val="accent2"/>
          </a:lnRef>
          <a:fillRef idx="0">
            <a:schemeClr val="accent2"/>
          </a:fillRef>
          <a:effectRef idx="1">
            <a:schemeClr val="accent2"/>
          </a:effectRef>
          <a:fontRef idx="minor">
            <a:schemeClr val="tx1"/>
          </a:fontRef>
        </p:style>
      </p:cxnSp>
      <p:cxnSp>
        <p:nvCxnSpPr>
          <p:cNvPr id="21" name="Rak pil 20"/>
          <p:cNvCxnSpPr/>
          <p:nvPr/>
        </p:nvCxnSpPr>
        <p:spPr>
          <a:xfrm>
            <a:off x="3707904" y="4869160"/>
            <a:ext cx="352611" cy="0"/>
          </a:xfrm>
          <a:prstGeom prst="straightConnector1">
            <a:avLst/>
          </a:prstGeom>
          <a:ln w="38100">
            <a:tailEnd type="arrow"/>
          </a:ln>
        </p:spPr>
        <p:style>
          <a:lnRef idx="2">
            <a:schemeClr val="accent5"/>
          </a:lnRef>
          <a:fillRef idx="0">
            <a:schemeClr val="accent5"/>
          </a:fillRef>
          <a:effectRef idx="1">
            <a:schemeClr val="accent5"/>
          </a:effectRef>
          <a:fontRef idx="minor">
            <a:schemeClr val="tx1"/>
          </a:fontRef>
        </p:style>
      </p:cxnSp>
      <p:cxnSp>
        <p:nvCxnSpPr>
          <p:cNvPr id="30" name="Rak pil 29"/>
          <p:cNvCxnSpPr/>
          <p:nvPr/>
        </p:nvCxnSpPr>
        <p:spPr>
          <a:xfrm flipH="1">
            <a:off x="3781320" y="4365104"/>
            <a:ext cx="1436339" cy="0"/>
          </a:xfrm>
          <a:prstGeom prst="straightConnector1">
            <a:avLst/>
          </a:prstGeom>
          <a:ln w="38100">
            <a:tailEnd type="arrow"/>
          </a:ln>
        </p:spPr>
        <p:style>
          <a:lnRef idx="1">
            <a:schemeClr val="accent6"/>
          </a:lnRef>
          <a:fillRef idx="0">
            <a:schemeClr val="accent6"/>
          </a:fillRef>
          <a:effectRef idx="0">
            <a:schemeClr val="accent6"/>
          </a:effectRef>
          <a:fontRef idx="minor">
            <a:schemeClr val="tx1"/>
          </a:fontRef>
        </p:style>
      </p:cxnSp>
      <p:cxnSp>
        <p:nvCxnSpPr>
          <p:cNvPr id="1025" name="Rak pil 1024"/>
          <p:cNvCxnSpPr/>
          <p:nvPr/>
        </p:nvCxnSpPr>
        <p:spPr>
          <a:xfrm flipV="1">
            <a:off x="3781320" y="3441205"/>
            <a:ext cx="1152128" cy="864096"/>
          </a:xfrm>
          <a:prstGeom prst="straightConnector1">
            <a:avLst/>
          </a:prstGeom>
          <a:ln w="38100">
            <a:tailEnd type="arrow"/>
          </a:ln>
        </p:spPr>
        <p:style>
          <a:lnRef idx="1">
            <a:schemeClr val="accent6"/>
          </a:lnRef>
          <a:fillRef idx="0">
            <a:schemeClr val="accent6"/>
          </a:fillRef>
          <a:effectRef idx="0">
            <a:schemeClr val="accent6"/>
          </a:effectRef>
          <a:fontRef idx="minor">
            <a:schemeClr val="tx1"/>
          </a:fontRef>
        </p:style>
      </p:cxnSp>
      <p:cxnSp>
        <p:nvCxnSpPr>
          <p:cNvPr id="1030" name="Rak pil 1029"/>
          <p:cNvCxnSpPr/>
          <p:nvPr/>
        </p:nvCxnSpPr>
        <p:spPr>
          <a:xfrm flipH="1" flipV="1">
            <a:off x="3762966" y="4590256"/>
            <a:ext cx="1584176" cy="9128"/>
          </a:xfrm>
          <a:prstGeom prst="straightConnector1">
            <a:avLst/>
          </a:prstGeom>
          <a:ln w="38100">
            <a:tailEnd type="arrow"/>
          </a:ln>
        </p:spPr>
        <p:style>
          <a:lnRef idx="1">
            <a:schemeClr val="accent6"/>
          </a:lnRef>
          <a:fillRef idx="0">
            <a:schemeClr val="accent6"/>
          </a:fillRef>
          <a:effectRef idx="0">
            <a:schemeClr val="accent6"/>
          </a:effectRef>
          <a:fontRef idx="minor">
            <a:schemeClr val="tx1"/>
          </a:fontRef>
        </p:style>
      </p:cxnSp>
      <p:cxnSp>
        <p:nvCxnSpPr>
          <p:cNvPr id="1037" name="Rak pil 1036"/>
          <p:cNvCxnSpPr/>
          <p:nvPr/>
        </p:nvCxnSpPr>
        <p:spPr>
          <a:xfrm flipH="1">
            <a:off x="3347864" y="4590256"/>
            <a:ext cx="360040" cy="9128"/>
          </a:xfrm>
          <a:prstGeom prst="straightConnector1">
            <a:avLst/>
          </a:prstGeom>
          <a:ln w="38100">
            <a:tailEnd type="arrow"/>
          </a:ln>
        </p:spPr>
        <p:style>
          <a:lnRef idx="3">
            <a:schemeClr val="accent1"/>
          </a:lnRef>
          <a:fillRef idx="0">
            <a:schemeClr val="accent1"/>
          </a:fillRef>
          <a:effectRef idx="2">
            <a:schemeClr val="accent1"/>
          </a:effectRef>
          <a:fontRef idx="minor">
            <a:schemeClr val="tx1"/>
          </a:fontRef>
        </p:style>
      </p:cxnSp>
      <p:cxnSp>
        <p:nvCxnSpPr>
          <p:cNvPr id="1039" name="Rak pil 1038"/>
          <p:cNvCxnSpPr/>
          <p:nvPr/>
        </p:nvCxnSpPr>
        <p:spPr>
          <a:xfrm flipH="1">
            <a:off x="2843808" y="4599384"/>
            <a:ext cx="360040"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041" name="Rak pil 1040"/>
          <p:cNvCxnSpPr/>
          <p:nvPr/>
        </p:nvCxnSpPr>
        <p:spPr>
          <a:xfrm flipH="1">
            <a:off x="2339752" y="4603992"/>
            <a:ext cx="329727"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043" name="Rak pil 1042"/>
          <p:cNvCxnSpPr/>
          <p:nvPr/>
        </p:nvCxnSpPr>
        <p:spPr>
          <a:xfrm flipH="1">
            <a:off x="1763688" y="4599384"/>
            <a:ext cx="36004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46" name="Rak pil 1045"/>
          <p:cNvCxnSpPr/>
          <p:nvPr/>
        </p:nvCxnSpPr>
        <p:spPr>
          <a:xfrm>
            <a:off x="4126017" y="4869160"/>
            <a:ext cx="343094" cy="0"/>
          </a:xfrm>
          <a:prstGeom prst="straightConnector1">
            <a:avLst/>
          </a:prstGeom>
          <a:ln w="38100">
            <a:tailEnd type="arrow"/>
          </a:ln>
        </p:spPr>
        <p:style>
          <a:lnRef idx="2">
            <a:schemeClr val="accent5"/>
          </a:lnRef>
          <a:fillRef idx="0">
            <a:schemeClr val="accent5"/>
          </a:fillRef>
          <a:effectRef idx="1">
            <a:schemeClr val="accent5"/>
          </a:effectRef>
          <a:fontRef idx="minor">
            <a:schemeClr val="tx1"/>
          </a:fontRef>
        </p:style>
      </p:cxnSp>
      <p:cxnSp>
        <p:nvCxnSpPr>
          <p:cNvPr id="1048" name="Rak pil 1047"/>
          <p:cNvCxnSpPr/>
          <p:nvPr/>
        </p:nvCxnSpPr>
        <p:spPr>
          <a:xfrm>
            <a:off x="4555054" y="4869160"/>
            <a:ext cx="360040" cy="0"/>
          </a:xfrm>
          <a:prstGeom prst="straightConnector1">
            <a:avLst/>
          </a:prstGeom>
          <a:ln w="38100">
            <a:tailEnd type="arrow"/>
          </a:ln>
        </p:spPr>
        <p:style>
          <a:lnRef idx="2">
            <a:schemeClr val="accent5"/>
          </a:lnRef>
          <a:fillRef idx="0">
            <a:schemeClr val="accent5"/>
          </a:fillRef>
          <a:effectRef idx="1">
            <a:schemeClr val="accent5"/>
          </a:effectRef>
          <a:fontRef idx="minor">
            <a:schemeClr val="tx1"/>
          </a:fontRef>
        </p:style>
      </p:cxnSp>
      <p:cxnSp>
        <p:nvCxnSpPr>
          <p:cNvPr id="1050" name="Rak pil 1049"/>
          <p:cNvCxnSpPr/>
          <p:nvPr/>
        </p:nvCxnSpPr>
        <p:spPr>
          <a:xfrm>
            <a:off x="5004048" y="4869160"/>
            <a:ext cx="288032" cy="0"/>
          </a:xfrm>
          <a:prstGeom prst="straightConnector1">
            <a:avLst/>
          </a:prstGeom>
          <a:ln w="38100">
            <a:tailEnd type="arrow"/>
          </a:ln>
        </p:spPr>
        <p:style>
          <a:lnRef idx="2">
            <a:schemeClr val="accent5"/>
          </a:lnRef>
          <a:fillRef idx="0">
            <a:schemeClr val="accent5"/>
          </a:fillRef>
          <a:effectRef idx="1">
            <a:schemeClr val="accent5"/>
          </a:effectRef>
          <a:fontRef idx="minor">
            <a:schemeClr val="tx1"/>
          </a:fontRef>
        </p:style>
      </p:cxnSp>
      <p:cxnSp>
        <p:nvCxnSpPr>
          <p:cNvPr id="1054" name="Rak pil 1053"/>
          <p:cNvCxnSpPr/>
          <p:nvPr/>
        </p:nvCxnSpPr>
        <p:spPr>
          <a:xfrm>
            <a:off x="6990637" y="2288966"/>
            <a:ext cx="0" cy="491962"/>
          </a:xfrm>
          <a:prstGeom prst="straightConnector1">
            <a:avLst/>
          </a:prstGeom>
          <a:ln w="38100">
            <a:solidFill>
              <a:srgbClr val="C00000"/>
            </a:solidFill>
            <a:tailEnd type="arrow"/>
          </a:ln>
        </p:spPr>
        <p:style>
          <a:lnRef idx="3">
            <a:schemeClr val="accent2"/>
          </a:lnRef>
          <a:fillRef idx="0">
            <a:schemeClr val="accent2"/>
          </a:fillRef>
          <a:effectRef idx="2">
            <a:schemeClr val="accent2"/>
          </a:effectRef>
          <a:fontRef idx="minor">
            <a:schemeClr val="tx1"/>
          </a:fontRef>
        </p:style>
      </p:cxnSp>
      <p:pic>
        <p:nvPicPr>
          <p:cNvPr id="1061" name="Picture 5" descr="C:\Users\nilun3\AppData\Local\Microsoft\Windows\Temporary Internet Files\Content.IE5\95K6F4XK\question-mark-14416100461a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588" y="3524672"/>
            <a:ext cx="1080120" cy="576064"/>
          </a:xfrm>
          <a:prstGeom prst="rect">
            <a:avLst/>
          </a:prstGeom>
          <a:solidFill>
            <a:srgbClr val="C00000"/>
          </a:solidFill>
          <a:extLst/>
        </p:spPr>
      </p:pic>
      <p:pic>
        <p:nvPicPr>
          <p:cNvPr id="70" name="Picture 5" descr="C:\Users\nilun3\AppData\Local\Microsoft\Windows\Temporary Internet Files\Content.IE5\95K6F4XK\question-mark-14416100461a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9672" y="3653035"/>
            <a:ext cx="1080120" cy="57606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9792" y="3112566"/>
            <a:ext cx="1463675"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428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11560" y="3429000"/>
            <a:ext cx="7886700" cy="2448272"/>
          </a:xfrm>
        </p:spPr>
        <p:txBody>
          <a:bodyPr>
            <a:normAutofit/>
          </a:bodyPr>
          <a:lstStyle/>
          <a:p>
            <a:pPr marL="0" indent="0">
              <a:buNone/>
            </a:pPr>
            <a:endParaRPr lang="sv-SE" dirty="0">
              <a:solidFill>
                <a:srgbClr val="92D050"/>
              </a:solidFill>
            </a:endParaRPr>
          </a:p>
          <a:p>
            <a:pPr marL="0" indent="0" algn="ctr">
              <a:buNone/>
            </a:pPr>
            <a:r>
              <a:rPr lang="sv-SE" sz="2800" dirty="0">
                <a:solidFill>
                  <a:schemeClr val="accent6"/>
                </a:solidFill>
              </a:rPr>
              <a:t>Poliser	Brandmän</a:t>
            </a:r>
          </a:p>
          <a:p>
            <a:pPr marL="0" indent="0" algn="ctr">
              <a:buNone/>
            </a:pPr>
            <a:r>
              <a:rPr lang="sv-SE" sz="2800" dirty="0">
                <a:solidFill>
                  <a:schemeClr val="accent6"/>
                </a:solidFill>
              </a:rPr>
              <a:t>Läkare	Busschaufförer		Piloter</a:t>
            </a:r>
          </a:p>
          <a:p>
            <a:pPr marL="0" indent="0" algn="ctr">
              <a:buNone/>
            </a:pPr>
            <a:r>
              <a:rPr lang="sv-SE" sz="2800" dirty="0">
                <a:solidFill>
                  <a:schemeClr val="accent6"/>
                </a:solidFill>
              </a:rPr>
              <a:t>	Barnmorskor</a:t>
            </a:r>
          </a:p>
        </p:txBody>
      </p:sp>
      <p:sp>
        <p:nvSpPr>
          <p:cNvPr id="5" name="Rektangel 4"/>
          <p:cNvSpPr/>
          <p:nvPr/>
        </p:nvSpPr>
        <p:spPr>
          <a:xfrm>
            <a:off x="645740" y="1242626"/>
            <a:ext cx="7200800" cy="1754326"/>
          </a:xfrm>
          <a:prstGeom prst="rect">
            <a:avLst/>
          </a:prstGeom>
        </p:spPr>
        <p:txBody>
          <a:bodyPr wrap="square">
            <a:spAutoFit/>
          </a:bodyPr>
          <a:lstStyle/>
          <a:p>
            <a:r>
              <a:rPr lang="sv-SE" sz="3600" dirty="0">
                <a:solidFill>
                  <a:srgbClr val="C00000"/>
                </a:solidFill>
                <a:latin typeface="Arial" panose="020B0604020202020204" pitchFamily="34" charset="0"/>
                <a:cs typeface="Arial" panose="020B0604020202020204" pitchFamily="34" charset="0"/>
              </a:rPr>
              <a:t>Hur påverkar det mig …</a:t>
            </a:r>
          </a:p>
          <a:p>
            <a:pPr algn="ctr"/>
            <a:endParaRPr lang="sv-SE" sz="3600" b="1" dirty="0">
              <a:solidFill>
                <a:srgbClr val="C00000"/>
              </a:solidFill>
              <a:latin typeface="Arial" panose="020B0604020202020204" pitchFamily="34" charset="0"/>
              <a:cs typeface="Arial" panose="020B0604020202020204" pitchFamily="34" charset="0"/>
            </a:endParaRPr>
          </a:p>
          <a:p>
            <a:pPr algn="r"/>
            <a:r>
              <a:rPr lang="sv-SE" sz="3600" dirty="0">
                <a:solidFill>
                  <a:srgbClr val="C00000"/>
                </a:solidFill>
                <a:latin typeface="Arial" panose="020B0604020202020204" pitchFamily="34" charset="0"/>
                <a:cs typeface="Arial" panose="020B0604020202020204" pitchFamily="34" charset="0"/>
              </a:rPr>
              <a:t>…om andra röker på?</a:t>
            </a:r>
          </a:p>
        </p:txBody>
      </p:sp>
    </p:spTree>
    <p:extLst>
      <p:ext uri="{BB962C8B-B14F-4D97-AF65-F5344CB8AC3E}">
        <p14:creationId xmlns:p14="http://schemas.microsoft.com/office/powerpoint/2010/main" val="4154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28650" y="1037230"/>
            <a:ext cx="7886700" cy="5139733"/>
          </a:xfrm>
        </p:spPr>
        <p:txBody>
          <a:bodyPr/>
          <a:lstStyle/>
          <a:p>
            <a:pPr marL="0" indent="0">
              <a:buNone/>
            </a:pPr>
            <a:endParaRPr lang="sv-SE" dirty="0"/>
          </a:p>
          <a:p>
            <a:pPr marL="0" indent="0">
              <a:buNone/>
            </a:pPr>
            <a:endParaRPr lang="sv-SE" sz="5400" b="1" dirty="0">
              <a:solidFill>
                <a:srgbClr val="E13288"/>
              </a:solidFill>
            </a:endParaRPr>
          </a:p>
          <a:p>
            <a:pPr marL="0" indent="0">
              <a:buNone/>
            </a:pPr>
            <a:r>
              <a:rPr lang="sv-SE" sz="4800" dirty="0">
                <a:solidFill>
                  <a:srgbClr val="C00000"/>
                </a:solidFill>
                <a:latin typeface="Arial" panose="020B0604020202020204" pitchFamily="34" charset="0"/>
                <a:cs typeface="Arial" panose="020B0604020202020204" pitchFamily="34" charset="0"/>
              </a:rPr>
              <a:t>Topp 5…</a:t>
            </a:r>
          </a:p>
          <a:p>
            <a:pPr marL="0" indent="0">
              <a:buNone/>
            </a:pPr>
            <a:endParaRPr lang="sv-SE" sz="4000" b="1" dirty="0">
              <a:solidFill>
                <a:srgbClr val="E13288"/>
              </a:solidFill>
              <a:latin typeface="Arial" panose="020B0604020202020204" pitchFamily="34" charset="0"/>
              <a:cs typeface="Arial" panose="020B0604020202020204" pitchFamily="34" charset="0"/>
            </a:endParaRPr>
          </a:p>
          <a:p>
            <a:pPr marL="0" indent="0" algn="r">
              <a:buNone/>
            </a:pPr>
            <a:r>
              <a:rPr lang="sv-SE" sz="4800" b="1" dirty="0">
                <a:solidFill>
                  <a:srgbClr val="E13288"/>
                </a:solidFill>
                <a:latin typeface="Arial" panose="020B0604020202020204" pitchFamily="34" charset="0"/>
                <a:cs typeface="Arial" panose="020B0604020202020204" pitchFamily="34" charset="0"/>
              </a:rPr>
              <a:t>	</a:t>
            </a:r>
            <a:r>
              <a:rPr lang="sv-SE" sz="4800" dirty="0">
                <a:solidFill>
                  <a:schemeClr val="accent6"/>
                </a:solidFill>
                <a:latin typeface="Arial" panose="020B0604020202020204" pitchFamily="34" charset="0"/>
                <a:cs typeface="Arial" panose="020B0604020202020204" pitchFamily="34" charset="0"/>
              </a:rPr>
              <a:t>…var rädd om det!</a:t>
            </a:r>
          </a:p>
          <a:p>
            <a:pPr marL="0" indent="0">
              <a:buNone/>
            </a:pPr>
            <a:endParaRPr lang="sv-SE" sz="4000" b="1" dirty="0">
              <a:solidFill>
                <a:srgbClr val="E13288"/>
              </a:solidFill>
            </a:endParaRPr>
          </a:p>
        </p:txBody>
      </p:sp>
    </p:spTree>
    <p:extLst>
      <p:ext uri="{BB962C8B-B14F-4D97-AF65-F5344CB8AC3E}">
        <p14:creationId xmlns:p14="http://schemas.microsoft.com/office/powerpoint/2010/main" val="86441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928412"/>
            <a:ext cx="7886700" cy="1325563"/>
          </a:xfrm>
        </p:spPr>
        <p:txBody>
          <a:bodyPr>
            <a:normAutofit/>
          </a:bodyPr>
          <a:lstStyle/>
          <a:p>
            <a:pPr algn="ctr"/>
            <a:r>
              <a:rPr lang="sv-SE" sz="4400" dirty="0">
                <a:solidFill>
                  <a:srgbClr val="C00000"/>
                </a:solidFill>
                <a:latin typeface="Arial" panose="020B0604020202020204" pitchFamily="34" charset="0"/>
                <a:cs typeface="Arial" panose="020B0604020202020204" pitchFamily="34" charset="0"/>
              </a:rPr>
              <a:t>Utvärdering</a:t>
            </a:r>
          </a:p>
        </p:txBody>
      </p:sp>
      <p:pic>
        <p:nvPicPr>
          <p:cNvPr id="2050" name="Picture 2" descr="C:\Users\nilun3\AppData\Local\Microsoft\Windows\Temporary Internet Files\Content.IE5\L0SAPGHM\question-2309040_960_7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5581" y="2264853"/>
            <a:ext cx="3796287" cy="404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906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333" y="1196752"/>
            <a:ext cx="11665296"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71356"/>
            <a:ext cx="5277158"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a:extLst>
              <a:ext uri="{FF2B5EF4-FFF2-40B4-BE49-F238E27FC236}">
                <a16:creationId xmlns:a16="http://schemas.microsoft.com/office/drawing/2014/main" id="{340AB0A8-5271-4989-8CEF-6A1A32505154}"/>
              </a:ext>
            </a:extLst>
          </p:cNvPr>
          <p:cNvSpPr/>
          <p:nvPr/>
        </p:nvSpPr>
        <p:spPr>
          <a:xfrm>
            <a:off x="380614" y="638398"/>
            <a:ext cx="2057467" cy="1485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tx1"/>
                </a:solidFill>
              </a:rPr>
              <a:t>Kommande 90 min.</a:t>
            </a:r>
          </a:p>
          <a:p>
            <a:r>
              <a:rPr lang="sv-SE" dirty="0">
                <a:solidFill>
                  <a:schemeClr val="tx1"/>
                </a:solidFill>
              </a:rPr>
              <a:t>- Varför cannabis?</a:t>
            </a:r>
          </a:p>
          <a:p>
            <a:r>
              <a:rPr lang="sv-SE" dirty="0">
                <a:solidFill>
                  <a:schemeClr val="tx1"/>
                </a:solidFill>
              </a:rPr>
              <a:t>- Vad du vet…</a:t>
            </a:r>
          </a:p>
          <a:p>
            <a:r>
              <a:rPr lang="sv-SE" dirty="0">
                <a:solidFill>
                  <a:schemeClr val="tx1"/>
                </a:solidFill>
              </a:rPr>
              <a:t>- Målsättning:</a:t>
            </a:r>
          </a:p>
        </p:txBody>
      </p:sp>
      <p:sp>
        <p:nvSpPr>
          <p:cNvPr id="3" name="Rektangel 2">
            <a:extLst>
              <a:ext uri="{FF2B5EF4-FFF2-40B4-BE49-F238E27FC236}">
                <a16:creationId xmlns:a16="http://schemas.microsoft.com/office/drawing/2014/main" id="{D0361C93-9C03-491B-90B9-1434FD3B3607}"/>
              </a:ext>
            </a:extLst>
          </p:cNvPr>
          <p:cNvSpPr/>
          <p:nvPr/>
        </p:nvSpPr>
        <p:spPr>
          <a:xfrm>
            <a:off x="7168012" y="1196752"/>
            <a:ext cx="1528660" cy="842795"/>
          </a:xfrm>
          <a:prstGeom prst="rect">
            <a:avLst/>
          </a:prstGeom>
        </p:spPr>
        <p:txBody>
          <a:bodyPr wrap="square">
            <a:spAutoFit/>
          </a:bodyPr>
          <a:lstStyle/>
          <a:p>
            <a:pPr>
              <a:lnSpc>
                <a:spcPct val="107000"/>
              </a:lnSpc>
              <a:spcAft>
                <a:spcPts val="800"/>
              </a:spcAft>
            </a:pPr>
            <a:r>
              <a:rPr lang="sv-SE" sz="4800" dirty="0">
                <a:solidFill>
                  <a:schemeClr val="bg1"/>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(4%)</a:t>
            </a:r>
            <a:endParaRPr lang="sv-SE"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74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Grp="1" noChangeArrowheads="1"/>
          </p:cNvSpPr>
          <p:nvPr>
            <p:ph type="title"/>
          </p:nvPr>
        </p:nvSpPr>
        <p:spPr>
          <a:xfrm>
            <a:off x="575618" y="739923"/>
            <a:ext cx="7772400" cy="1227213"/>
          </a:xfrm>
          <a:prstGeom prst="rect">
            <a:avLst/>
          </a:prstGeom>
        </p:spPr>
        <p:txBody>
          <a:bodyPr>
            <a:normAutofit fontScale="90000"/>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cs typeface="Arial" charset="0"/>
              </a:defRPr>
            </a:lvl2pPr>
            <a:lvl3pPr algn="l" rtl="0" eaLnBrk="0" fontAlgn="base" hangingPunct="0">
              <a:spcBef>
                <a:spcPct val="0"/>
              </a:spcBef>
              <a:spcAft>
                <a:spcPct val="0"/>
              </a:spcAft>
              <a:defRPr sz="4000">
                <a:solidFill>
                  <a:schemeClr val="tx2"/>
                </a:solidFill>
                <a:latin typeface="Arial" charset="0"/>
                <a:cs typeface="Arial" charset="0"/>
              </a:defRPr>
            </a:lvl3pPr>
            <a:lvl4pPr algn="l" rtl="0" eaLnBrk="0" fontAlgn="base" hangingPunct="0">
              <a:spcBef>
                <a:spcPct val="0"/>
              </a:spcBef>
              <a:spcAft>
                <a:spcPct val="0"/>
              </a:spcAft>
              <a:defRPr sz="4000">
                <a:solidFill>
                  <a:schemeClr val="tx2"/>
                </a:solidFill>
                <a:latin typeface="Arial" charset="0"/>
                <a:cs typeface="Arial" charset="0"/>
              </a:defRPr>
            </a:lvl4pPr>
            <a:lvl5pPr algn="l" rtl="0" eaLnBrk="0" fontAlgn="base" hangingPunct="0">
              <a:spcBef>
                <a:spcPct val="0"/>
              </a:spcBef>
              <a:spcAft>
                <a:spcPct val="0"/>
              </a:spcAft>
              <a:defRPr sz="4000">
                <a:solidFill>
                  <a:schemeClr val="tx2"/>
                </a:solidFill>
                <a:latin typeface="Arial" charset="0"/>
                <a:cs typeface="Arial" charset="0"/>
              </a:defRPr>
            </a:lvl5pPr>
            <a:lvl6pPr marL="457200" algn="l" rtl="0" fontAlgn="base">
              <a:spcBef>
                <a:spcPct val="0"/>
              </a:spcBef>
              <a:spcAft>
                <a:spcPct val="0"/>
              </a:spcAft>
              <a:defRPr sz="4000">
                <a:solidFill>
                  <a:schemeClr val="tx2"/>
                </a:solidFill>
                <a:latin typeface="Arial" charset="0"/>
                <a:cs typeface="Arial" charset="0"/>
              </a:defRPr>
            </a:lvl6pPr>
            <a:lvl7pPr marL="914400" algn="l" rtl="0" fontAlgn="base">
              <a:spcBef>
                <a:spcPct val="0"/>
              </a:spcBef>
              <a:spcAft>
                <a:spcPct val="0"/>
              </a:spcAft>
              <a:defRPr sz="4000">
                <a:solidFill>
                  <a:schemeClr val="tx2"/>
                </a:solidFill>
                <a:latin typeface="Arial" charset="0"/>
                <a:cs typeface="Arial" charset="0"/>
              </a:defRPr>
            </a:lvl7pPr>
            <a:lvl8pPr marL="1371600" algn="l" rtl="0" fontAlgn="base">
              <a:spcBef>
                <a:spcPct val="0"/>
              </a:spcBef>
              <a:spcAft>
                <a:spcPct val="0"/>
              </a:spcAft>
              <a:defRPr sz="4000">
                <a:solidFill>
                  <a:schemeClr val="tx2"/>
                </a:solidFill>
                <a:latin typeface="Arial" charset="0"/>
                <a:cs typeface="Arial" charset="0"/>
              </a:defRPr>
            </a:lvl8pPr>
            <a:lvl9pPr marL="1828800" algn="l" rtl="0" fontAlgn="base">
              <a:spcBef>
                <a:spcPct val="0"/>
              </a:spcBef>
              <a:spcAft>
                <a:spcPct val="0"/>
              </a:spcAft>
              <a:defRPr sz="4000">
                <a:solidFill>
                  <a:schemeClr val="tx2"/>
                </a:solidFill>
                <a:latin typeface="Arial" charset="0"/>
                <a:cs typeface="Arial" charset="0"/>
              </a:defRPr>
            </a:lvl9pPr>
          </a:lstStyle>
          <a:p>
            <a:pPr lvl="0" algn="ctr" eaLnBrk="1" fontAlgn="auto" hangingPunct="1">
              <a:lnSpc>
                <a:spcPct val="100000"/>
              </a:lnSpc>
              <a:spcBef>
                <a:spcPts val="0"/>
              </a:spcBef>
              <a:spcAft>
                <a:spcPts val="0"/>
              </a:spcAft>
            </a:pPr>
            <a:br>
              <a:rPr lang="sv-SE" sz="4800" kern="10" dirty="0">
                <a:ln w="9525">
                  <a:solidFill>
                    <a:srgbClr val="000000"/>
                  </a:solidFill>
                  <a:round/>
                  <a:headEnd/>
                  <a:tailEnd/>
                </a:ln>
                <a:solidFill>
                  <a:schemeClr val="tx1">
                    <a:alpha val="58038"/>
                  </a:schemeClr>
                </a:solidFill>
                <a:latin typeface="Arial Black"/>
                <a:ea typeface="+mn-ea"/>
              </a:rPr>
            </a:br>
            <a:r>
              <a:rPr lang="sv-SE" sz="4800" kern="10" dirty="0">
                <a:ln w="9525">
                  <a:solidFill>
                    <a:srgbClr val="000000"/>
                  </a:solidFill>
                  <a:round/>
                  <a:headEnd/>
                  <a:tailEnd/>
                </a:ln>
                <a:solidFill>
                  <a:schemeClr val="tx1">
                    <a:alpha val="58038"/>
                  </a:schemeClr>
                </a:solidFill>
                <a:latin typeface="Arial Black"/>
                <a:ea typeface="+mn-ea"/>
              </a:rPr>
              <a:t>	</a:t>
            </a:r>
            <a:r>
              <a:rPr lang="sv-SE" dirty="0">
                <a:solidFill>
                  <a:srgbClr val="C00000"/>
                </a:solidFill>
                <a:latin typeface="Arial" panose="020B0604020202020204"/>
                <a:ea typeface="+mn-ea"/>
                <a:cs typeface="+mn-cs"/>
              </a:rPr>
              <a:t>Ett samlingsnamn…</a:t>
            </a:r>
            <a:br>
              <a:rPr lang="sv-SE" b="1" dirty="0">
                <a:solidFill>
                  <a:srgbClr val="C00000"/>
                </a:solidFill>
                <a:latin typeface="Arial" panose="020B0604020202020204"/>
                <a:ea typeface="+mn-ea"/>
                <a:cs typeface="+mn-cs"/>
              </a:rPr>
            </a:br>
            <a:r>
              <a:rPr lang="sv-SE" sz="4800" kern="10" dirty="0">
                <a:ln w="9525">
                  <a:solidFill>
                    <a:srgbClr val="000000"/>
                  </a:solidFill>
                  <a:round/>
                  <a:headEnd/>
                  <a:tailEnd/>
                </a:ln>
                <a:solidFill>
                  <a:schemeClr val="tx1">
                    <a:alpha val="58038"/>
                  </a:schemeClr>
                </a:solidFill>
                <a:latin typeface="Arial Black"/>
                <a:ea typeface="+mn-ea"/>
              </a:rPr>
              <a:t>	</a:t>
            </a:r>
            <a:endParaRPr lang="sv-SE" sz="3200" kern="10" dirty="0">
              <a:ln w="9525">
                <a:solidFill>
                  <a:srgbClr val="000000"/>
                </a:solidFill>
                <a:round/>
                <a:headEnd/>
                <a:tailEnd/>
              </a:ln>
              <a:solidFill>
                <a:schemeClr val="tx1">
                  <a:alpha val="58038"/>
                </a:schemeClr>
              </a:solidFill>
              <a:latin typeface="Arial Black"/>
              <a:ea typeface="+mn-ea"/>
            </a:endParaRPr>
          </a:p>
        </p:txBody>
      </p:sp>
      <p:sp>
        <p:nvSpPr>
          <p:cNvPr id="12" name="Ellips 11">
            <a:extLst>
              <a:ext uri="{FF2B5EF4-FFF2-40B4-BE49-F238E27FC236}">
                <a16:creationId xmlns:a16="http://schemas.microsoft.com/office/drawing/2014/main" id="{D9935226-056C-45AA-8FF1-BD7E66066E74}"/>
              </a:ext>
            </a:extLst>
          </p:cNvPr>
          <p:cNvSpPr/>
          <p:nvPr/>
        </p:nvSpPr>
        <p:spPr>
          <a:xfrm>
            <a:off x="2751909" y="1967136"/>
            <a:ext cx="4184528" cy="4043584"/>
          </a:xfrm>
          <a:prstGeom prst="ellipse">
            <a:avLst/>
          </a:prstGeom>
          <a:noFill/>
          <a:ln w="146050">
            <a:solidFill>
              <a:srgbClr val="F6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79883BE2-A959-4F8A-AF3C-E9060BF5730D}"/>
              </a:ext>
            </a:extLst>
          </p:cNvPr>
          <p:cNvPicPr>
            <a:picLocks noChangeAspect="1"/>
          </p:cNvPicPr>
          <p:nvPr/>
        </p:nvPicPr>
        <p:blipFill>
          <a:blip r:embed="rId3"/>
          <a:stretch>
            <a:fillRect/>
          </a:stretch>
        </p:blipFill>
        <p:spPr>
          <a:xfrm>
            <a:off x="3200128" y="3064024"/>
            <a:ext cx="1537478" cy="993510"/>
          </a:xfrm>
          <a:prstGeom prst="rect">
            <a:avLst/>
          </a:prstGeom>
        </p:spPr>
      </p:pic>
      <p:pic>
        <p:nvPicPr>
          <p:cNvPr id="14" name="Bildobjekt 13">
            <a:extLst>
              <a:ext uri="{FF2B5EF4-FFF2-40B4-BE49-F238E27FC236}">
                <a16:creationId xmlns:a16="http://schemas.microsoft.com/office/drawing/2014/main" id="{D2EB0A94-C305-4365-96E1-009504674B4F}"/>
              </a:ext>
            </a:extLst>
          </p:cNvPr>
          <p:cNvPicPr>
            <a:picLocks noChangeAspect="1"/>
          </p:cNvPicPr>
          <p:nvPr/>
        </p:nvPicPr>
        <p:blipFill>
          <a:blip r:embed="rId4"/>
          <a:stretch>
            <a:fillRect/>
          </a:stretch>
        </p:blipFill>
        <p:spPr>
          <a:xfrm>
            <a:off x="3982203" y="4012952"/>
            <a:ext cx="1722104" cy="993510"/>
          </a:xfrm>
          <a:prstGeom prst="rect">
            <a:avLst/>
          </a:prstGeom>
        </p:spPr>
      </p:pic>
      <p:pic>
        <p:nvPicPr>
          <p:cNvPr id="15" name="Bildobjekt 14">
            <a:extLst>
              <a:ext uri="{FF2B5EF4-FFF2-40B4-BE49-F238E27FC236}">
                <a16:creationId xmlns:a16="http://schemas.microsoft.com/office/drawing/2014/main" id="{A5F8463F-B6D0-45B5-A999-84293488D363}"/>
              </a:ext>
            </a:extLst>
          </p:cNvPr>
          <p:cNvPicPr>
            <a:picLocks noChangeAspect="1"/>
          </p:cNvPicPr>
          <p:nvPr/>
        </p:nvPicPr>
        <p:blipFill>
          <a:blip r:embed="rId5"/>
          <a:stretch>
            <a:fillRect/>
          </a:stretch>
        </p:blipFill>
        <p:spPr>
          <a:xfrm>
            <a:off x="5342557" y="3018702"/>
            <a:ext cx="1069906" cy="697388"/>
          </a:xfrm>
          <a:prstGeom prst="rect">
            <a:avLst/>
          </a:prstGeom>
        </p:spPr>
      </p:pic>
      <p:sp>
        <p:nvSpPr>
          <p:cNvPr id="16" name="textruta 15">
            <a:extLst>
              <a:ext uri="{FF2B5EF4-FFF2-40B4-BE49-F238E27FC236}">
                <a16:creationId xmlns:a16="http://schemas.microsoft.com/office/drawing/2014/main" id="{8499CFB4-BCF3-46A4-A66C-B242BF08EF1B}"/>
              </a:ext>
            </a:extLst>
          </p:cNvPr>
          <p:cNvSpPr txBox="1"/>
          <p:nvPr/>
        </p:nvSpPr>
        <p:spPr>
          <a:xfrm>
            <a:off x="3281282" y="2670976"/>
            <a:ext cx="1375170" cy="400110"/>
          </a:xfrm>
          <a:prstGeom prst="rect">
            <a:avLst/>
          </a:prstGeom>
          <a:noFill/>
        </p:spPr>
        <p:txBody>
          <a:bodyPr wrap="square" rtlCol="0">
            <a:spAutoFit/>
          </a:bodyPr>
          <a:lstStyle/>
          <a:p>
            <a:pPr algn="ctr"/>
            <a:r>
              <a:rPr lang="sv-SE" sz="2000" dirty="0">
                <a:solidFill>
                  <a:srgbClr val="C00000"/>
                </a:solidFill>
                <a:latin typeface="Source Sans Pro" panose="020B0503030403020204" pitchFamily="34" charset="0"/>
              </a:rPr>
              <a:t>Marijuana</a:t>
            </a:r>
          </a:p>
        </p:txBody>
      </p:sp>
      <p:sp>
        <p:nvSpPr>
          <p:cNvPr id="17" name="textruta 16">
            <a:extLst>
              <a:ext uri="{FF2B5EF4-FFF2-40B4-BE49-F238E27FC236}">
                <a16:creationId xmlns:a16="http://schemas.microsoft.com/office/drawing/2014/main" id="{9CA75128-D9E5-4AB9-9B88-D2F974D8E8D4}"/>
              </a:ext>
            </a:extLst>
          </p:cNvPr>
          <p:cNvSpPr txBox="1"/>
          <p:nvPr/>
        </p:nvSpPr>
        <p:spPr>
          <a:xfrm>
            <a:off x="5177664" y="2654312"/>
            <a:ext cx="1375170" cy="400110"/>
          </a:xfrm>
          <a:prstGeom prst="rect">
            <a:avLst/>
          </a:prstGeom>
          <a:noFill/>
        </p:spPr>
        <p:txBody>
          <a:bodyPr wrap="square" rtlCol="0">
            <a:spAutoFit/>
          </a:bodyPr>
          <a:lstStyle/>
          <a:p>
            <a:pPr algn="ctr"/>
            <a:r>
              <a:rPr lang="sv-SE" sz="2000" dirty="0">
                <a:solidFill>
                  <a:srgbClr val="C00000"/>
                </a:solidFill>
              </a:rPr>
              <a:t>Hasch</a:t>
            </a:r>
          </a:p>
        </p:txBody>
      </p:sp>
      <p:sp>
        <p:nvSpPr>
          <p:cNvPr id="18" name="textruta 17">
            <a:extLst>
              <a:ext uri="{FF2B5EF4-FFF2-40B4-BE49-F238E27FC236}">
                <a16:creationId xmlns:a16="http://schemas.microsoft.com/office/drawing/2014/main" id="{E6369BDC-485A-4234-947B-1F6AF87EF478}"/>
              </a:ext>
            </a:extLst>
          </p:cNvPr>
          <p:cNvSpPr txBox="1"/>
          <p:nvPr/>
        </p:nvSpPr>
        <p:spPr>
          <a:xfrm>
            <a:off x="3464118" y="5044096"/>
            <a:ext cx="2758273" cy="646331"/>
          </a:xfrm>
          <a:prstGeom prst="rect">
            <a:avLst/>
          </a:prstGeom>
          <a:noFill/>
        </p:spPr>
        <p:txBody>
          <a:bodyPr wrap="square" rtlCol="0">
            <a:spAutoFit/>
          </a:bodyPr>
          <a:lstStyle/>
          <a:p>
            <a:pPr algn="ctr"/>
            <a:r>
              <a:rPr lang="sv-SE" sz="2000" dirty="0">
                <a:solidFill>
                  <a:srgbClr val="C00000"/>
                </a:solidFill>
              </a:rPr>
              <a:t>Cannabisolja</a:t>
            </a:r>
          </a:p>
          <a:p>
            <a:pPr algn="ctr"/>
            <a:r>
              <a:rPr lang="sv-SE" sz="1600" dirty="0">
                <a:solidFill>
                  <a:srgbClr val="C00000"/>
                </a:solidFill>
              </a:rPr>
              <a:t>(Hasch-olja eller CBD-olja)</a:t>
            </a:r>
          </a:p>
        </p:txBody>
      </p:sp>
      <p:sp>
        <p:nvSpPr>
          <p:cNvPr id="3" name="textruta 2">
            <a:extLst>
              <a:ext uri="{FF2B5EF4-FFF2-40B4-BE49-F238E27FC236}">
                <a16:creationId xmlns:a16="http://schemas.microsoft.com/office/drawing/2014/main" id="{6D96E08B-C632-4F6B-9116-869CD21B6D98}"/>
              </a:ext>
            </a:extLst>
          </p:cNvPr>
          <p:cNvSpPr txBox="1"/>
          <p:nvPr/>
        </p:nvSpPr>
        <p:spPr>
          <a:xfrm>
            <a:off x="249387" y="5006462"/>
            <a:ext cx="2500686" cy="1323439"/>
          </a:xfrm>
          <a:prstGeom prst="rect">
            <a:avLst/>
          </a:prstGeom>
          <a:noFill/>
          <a:ln>
            <a:solidFill>
              <a:srgbClr val="C00000"/>
            </a:solidFill>
          </a:ln>
        </p:spPr>
        <p:txBody>
          <a:bodyPr wrap="square" rtlCol="0">
            <a:spAutoFit/>
          </a:bodyPr>
          <a:lstStyle/>
          <a:p>
            <a:pPr marL="285750" indent="-285750">
              <a:spcBef>
                <a:spcPct val="0"/>
              </a:spcBef>
              <a:buFont typeface="Arial" panose="020B0604020202020204" pitchFamily="34" charset="0"/>
              <a:buChar char="•"/>
            </a:pPr>
            <a:r>
              <a:rPr lang="sv-SE" altLang="sv-SE" sz="1600" dirty="0">
                <a:solidFill>
                  <a:prstClr val="black"/>
                </a:solidFill>
                <a:latin typeface="Arial" panose="020B0604020202020204" pitchFamily="34" charset="0"/>
                <a:cs typeface="Arial" panose="020B0604020202020204" pitchFamily="34" charset="0"/>
              </a:rPr>
              <a:t>Narkotikaklassat </a:t>
            </a:r>
          </a:p>
          <a:p>
            <a:pPr marL="285750" indent="-285750">
              <a:spcBef>
                <a:spcPct val="0"/>
              </a:spcBef>
              <a:buFont typeface="Arial" panose="020B0604020202020204" pitchFamily="34" charset="0"/>
              <a:buChar char="•"/>
            </a:pPr>
            <a:r>
              <a:rPr lang="sv-SE" altLang="sv-SE" sz="1600" dirty="0">
                <a:solidFill>
                  <a:prstClr val="black"/>
                </a:solidFill>
                <a:latin typeface="Arial" panose="020B0604020202020204" pitchFamily="34" charset="0"/>
                <a:cs typeface="Arial" panose="020B0604020202020204" pitchFamily="34" charset="0"/>
              </a:rPr>
              <a:t>Röks eller ”äts”</a:t>
            </a:r>
          </a:p>
          <a:p>
            <a:pPr marL="285750" indent="-285750">
              <a:spcBef>
                <a:spcPct val="0"/>
              </a:spcBef>
              <a:buFont typeface="Arial" panose="020B0604020202020204" pitchFamily="34" charset="0"/>
              <a:buChar char="•"/>
            </a:pPr>
            <a:r>
              <a:rPr lang="sv-SE" altLang="sv-SE" sz="1600" dirty="0">
                <a:solidFill>
                  <a:prstClr val="black"/>
                </a:solidFill>
                <a:latin typeface="Arial" panose="020B0604020202020204" pitchFamily="34" charset="0"/>
                <a:cs typeface="Arial" panose="020B0604020202020204" pitchFamily="34" charset="0"/>
              </a:rPr>
              <a:t>Luktar sött… </a:t>
            </a:r>
          </a:p>
          <a:p>
            <a:pPr marL="285750" indent="-285750">
              <a:spcBef>
                <a:spcPct val="0"/>
              </a:spcBef>
              <a:buFont typeface="Arial" panose="020B0604020202020204" pitchFamily="34" charset="0"/>
              <a:buChar char="•"/>
            </a:pPr>
            <a:r>
              <a:rPr lang="sv-SE" altLang="sv-SE" sz="1600" dirty="0">
                <a:solidFill>
                  <a:prstClr val="black"/>
                </a:solidFill>
                <a:latin typeface="Arial" panose="020B0604020202020204" pitchFamily="34" charset="0"/>
                <a:cs typeface="Arial" panose="020B0604020202020204" pitchFamily="34" charset="0"/>
              </a:rPr>
              <a:t>Ruset…</a:t>
            </a:r>
          </a:p>
          <a:p>
            <a:pPr marL="285750" indent="-285750">
              <a:spcBef>
                <a:spcPct val="0"/>
              </a:spcBef>
              <a:buFont typeface="Arial" panose="020B0604020202020204" pitchFamily="34" charset="0"/>
              <a:buChar char="•"/>
            </a:pPr>
            <a:r>
              <a:rPr lang="sv-SE" altLang="sv-SE" sz="1600" dirty="0">
                <a:solidFill>
                  <a:prstClr val="black"/>
                </a:solidFill>
                <a:latin typeface="Arial" panose="020B0604020202020204" pitchFamily="34" charset="0"/>
                <a:cs typeface="Arial" panose="020B0604020202020204" pitchFamily="34" charset="0"/>
              </a:rPr>
              <a:t>Lagras i fettvävnader</a:t>
            </a:r>
          </a:p>
        </p:txBody>
      </p:sp>
    </p:spTree>
    <p:extLst>
      <p:ext uri="{BB962C8B-B14F-4D97-AF65-F5344CB8AC3E}">
        <p14:creationId xmlns:p14="http://schemas.microsoft.com/office/powerpoint/2010/main" val="3148829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a:xfrm>
            <a:off x="628650" y="548680"/>
            <a:ext cx="7886700" cy="5628283"/>
          </a:xfrm>
        </p:spPr>
        <p:txBody>
          <a:bodyPr>
            <a:normAutofit/>
          </a:bodyPr>
          <a:lstStyle/>
          <a:p>
            <a:pPr marL="0" indent="0">
              <a:buNone/>
            </a:pPr>
            <a:endParaRPr lang="sv-SE" sz="3600" b="1" dirty="0">
              <a:solidFill>
                <a:srgbClr val="E13288"/>
              </a:solidFill>
            </a:endParaRPr>
          </a:p>
          <a:p>
            <a:pPr marL="0" indent="0">
              <a:buNone/>
            </a:pPr>
            <a:r>
              <a:rPr lang="sv-SE" sz="3600" dirty="0">
                <a:solidFill>
                  <a:srgbClr val="C00000"/>
                </a:solidFill>
                <a:latin typeface="Arial" panose="020B0604020202020204" pitchFamily="34" charset="0"/>
                <a:cs typeface="Arial" panose="020B0604020202020204" pitchFamily="34" charset="0"/>
              </a:rPr>
              <a:t>Å ena sidan…</a:t>
            </a:r>
          </a:p>
          <a:p>
            <a:pPr marL="0" indent="0">
              <a:buNone/>
            </a:pPr>
            <a:endParaRPr lang="sv-SE" sz="3600" b="1" dirty="0">
              <a:solidFill>
                <a:srgbClr val="C00000"/>
              </a:solidFill>
              <a:latin typeface="Arial" panose="020B0604020202020204" pitchFamily="34" charset="0"/>
              <a:cs typeface="Arial" panose="020B0604020202020204" pitchFamily="34" charset="0"/>
            </a:endParaRPr>
          </a:p>
          <a:p>
            <a:pPr marL="0" indent="0" algn="ctr">
              <a:buNone/>
            </a:pPr>
            <a:r>
              <a:rPr lang="sv-SE" sz="3600" dirty="0">
                <a:solidFill>
                  <a:srgbClr val="C00000"/>
                </a:solidFill>
                <a:latin typeface="Arial" panose="020B0604020202020204" pitchFamily="34" charset="0"/>
                <a:cs typeface="Arial" panose="020B0604020202020204" pitchFamily="34" charset="0"/>
              </a:rPr>
              <a:t>och</a:t>
            </a:r>
          </a:p>
          <a:p>
            <a:pPr marL="0" indent="0" algn="ctr">
              <a:buNone/>
            </a:pPr>
            <a:endParaRPr lang="sv-SE" sz="3600" b="1" dirty="0">
              <a:solidFill>
                <a:srgbClr val="C00000"/>
              </a:solidFill>
              <a:latin typeface="Arial" panose="020B0604020202020204" pitchFamily="34" charset="0"/>
              <a:cs typeface="Arial" panose="020B0604020202020204" pitchFamily="34" charset="0"/>
            </a:endParaRPr>
          </a:p>
          <a:p>
            <a:pPr marL="0" indent="0" algn="r">
              <a:buNone/>
            </a:pPr>
            <a:r>
              <a:rPr lang="sv-SE" sz="3600" dirty="0">
                <a:solidFill>
                  <a:srgbClr val="C00000"/>
                </a:solidFill>
                <a:latin typeface="Arial" panose="020B0604020202020204" pitchFamily="34" charset="0"/>
                <a:cs typeface="Arial" panose="020B0604020202020204" pitchFamily="34" charset="0"/>
              </a:rPr>
              <a:t>…å andra sidan</a:t>
            </a:r>
          </a:p>
        </p:txBody>
      </p:sp>
    </p:spTree>
    <p:extLst>
      <p:ext uri="{BB962C8B-B14F-4D97-AF65-F5344CB8AC3E}">
        <p14:creationId xmlns:p14="http://schemas.microsoft.com/office/powerpoint/2010/main" val="4156228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661" y="2125648"/>
            <a:ext cx="1584325"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277" y="188640"/>
            <a:ext cx="2590800"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942" y="188640"/>
            <a:ext cx="2590800"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353" y="4309880"/>
            <a:ext cx="266382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0048" y="4231300"/>
            <a:ext cx="3170237" cy="177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880" y="1995988"/>
            <a:ext cx="2384425" cy="323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Bild 3" descr="https://gfx.omni.se/images/084414e2-ee6e-412e-a8e3-6e10859ee67e?w=1360"/>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544" y="161249"/>
            <a:ext cx="2914015" cy="1744422"/>
          </a:xfrm>
          <a:prstGeom prst="rect">
            <a:avLst/>
          </a:prstGeom>
          <a:noFill/>
          <a:ln>
            <a:noFill/>
          </a:ln>
        </p:spPr>
      </p:pic>
      <p:pic>
        <p:nvPicPr>
          <p:cNvPr id="11" name="Bildobjekt 10">
            <a:extLst>
              <a:ext uri="{FF2B5EF4-FFF2-40B4-BE49-F238E27FC236}">
                <a16:creationId xmlns:a16="http://schemas.microsoft.com/office/drawing/2014/main" id="{F00BC427-107E-4B08-9D6C-1DFCB94F4B79}"/>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230054" y="2322904"/>
            <a:ext cx="3151505" cy="1647825"/>
          </a:xfrm>
          <a:prstGeom prst="rect">
            <a:avLst/>
          </a:prstGeom>
          <a:noFill/>
          <a:ln>
            <a:noFill/>
          </a:ln>
        </p:spPr>
      </p:pic>
    </p:spTree>
    <p:extLst>
      <p:ext uri="{BB962C8B-B14F-4D97-AF65-F5344CB8AC3E}">
        <p14:creationId xmlns:p14="http://schemas.microsoft.com/office/powerpoint/2010/main" val="363576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a:xfrm>
            <a:off x="628650" y="749300"/>
            <a:ext cx="7886700" cy="804317"/>
          </a:xfrm>
        </p:spPr>
        <p:txBody>
          <a:bodyPr>
            <a:normAutofit/>
          </a:bodyPr>
          <a:lstStyle/>
          <a:p>
            <a:pPr marL="0" indent="0" algn="ctr">
              <a:buNone/>
            </a:pPr>
            <a:r>
              <a:rPr lang="sv-SE" sz="4000" dirty="0">
                <a:solidFill>
                  <a:srgbClr val="C00000"/>
                </a:solidFill>
                <a:latin typeface="Arial" panose="020B0604020202020204" pitchFamily="34" charset="0"/>
                <a:cs typeface="Arial" panose="020B0604020202020204" pitchFamily="34" charset="0"/>
              </a:rPr>
              <a:t>Film</a:t>
            </a:r>
            <a:endParaRPr lang="sv-SE" sz="4000" dirty="0"/>
          </a:p>
        </p:txBody>
      </p:sp>
      <p:pic>
        <p:nvPicPr>
          <p:cNvPr id="4" name="Bildobjekt 3">
            <a:hlinkClick r:id="rId3"/>
            <a:extLst>
              <a:ext uri="{FF2B5EF4-FFF2-40B4-BE49-F238E27FC236}">
                <a16:creationId xmlns:a16="http://schemas.microsoft.com/office/drawing/2014/main" id="{6589351D-F697-4F72-B558-C88C9012CB04}"/>
              </a:ext>
            </a:extLst>
          </p:cNvPr>
          <p:cNvPicPr/>
          <p:nvPr/>
        </p:nvPicPr>
        <p:blipFill rotWithShape="1">
          <a:blip r:embed="rId4"/>
          <a:srcRect l="5126" t="17049" r="29233" b="22692"/>
          <a:stretch/>
        </p:blipFill>
        <p:spPr bwMode="auto">
          <a:xfrm>
            <a:off x="1833562" y="2181225"/>
            <a:ext cx="5476875" cy="24955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7298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1741527" y="5055191"/>
            <a:ext cx="5660943" cy="1200329"/>
          </a:xfrm>
          <a:prstGeom prst="rect">
            <a:avLst/>
          </a:prstGeom>
          <a:noFill/>
        </p:spPr>
        <p:txBody>
          <a:bodyPr wrap="square" rtlCol="0">
            <a:spAutoFit/>
          </a:bodyPr>
          <a:lstStyle/>
          <a:p>
            <a:pPr algn="ctr"/>
            <a:r>
              <a:rPr lang="sv-SE" sz="4000" dirty="0">
                <a:solidFill>
                  <a:srgbClr val="C00000"/>
                </a:solidFill>
                <a:latin typeface="Arial" panose="020B0604020202020204" pitchFamily="34" charset="0"/>
                <a:cs typeface="Arial" panose="020B0604020202020204" pitchFamily="34" charset="0"/>
              </a:rPr>
              <a:t>Tala med en kamrat</a:t>
            </a:r>
          </a:p>
          <a:p>
            <a:pPr algn="ctr"/>
            <a:r>
              <a:rPr lang="sv-SE" sz="3200" dirty="0"/>
              <a:t>		</a:t>
            </a: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3125" y="1182313"/>
            <a:ext cx="2597745" cy="3676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0096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ndad rektangulär 2"/>
          <p:cNvSpPr/>
          <p:nvPr/>
        </p:nvSpPr>
        <p:spPr>
          <a:xfrm>
            <a:off x="2415528" y="1985071"/>
            <a:ext cx="4531181" cy="2586929"/>
          </a:xfrm>
          <a:prstGeom prst="wedgeRoundRectCallou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5400" dirty="0">
                <a:latin typeface="Arial" panose="020B0604020202020204" pitchFamily="34" charset="0"/>
                <a:cs typeface="Arial" panose="020B0604020202020204" pitchFamily="34" charset="0"/>
              </a:rPr>
              <a:t>Tankar om filmen?</a:t>
            </a:r>
          </a:p>
        </p:txBody>
      </p:sp>
    </p:spTree>
    <p:extLst>
      <p:ext uri="{BB962C8B-B14F-4D97-AF65-F5344CB8AC3E}">
        <p14:creationId xmlns:p14="http://schemas.microsoft.com/office/powerpoint/2010/main" val="1043621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230" y="1988483"/>
            <a:ext cx="4439146" cy="38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1151620" y="975530"/>
            <a:ext cx="6840760" cy="769441"/>
          </a:xfrm>
          <a:prstGeom prst="rect">
            <a:avLst/>
          </a:prstGeom>
          <a:noFill/>
        </p:spPr>
        <p:txBody>
          <a:bodyPr wrap="square" rtlCol="0">
            <a:spAutoFit/>
          </a:bodyPr>
          <a:lstStyle/>
          <a:p>
            <a:pPr algn="ctr"/>
            <a:r>
              <a:rPr lang="sv-SE" sz="4400" dirty="0">
                <a:solidFill>
                  <a:srgbClr val="C00000"/>
                </a:solidFill>
                <a:latin typeface="Arial" panose="020B0604020202020204" pitchFamily="34" charset="0"/>
                <a:cs typeface="Arial" panose="020B0604020202020204" pitchFamily="34" charset="0"/>
              </a:rPr>
              <a:t>Cannabis och hjärnan</a:t>
            </a:r>
          </a:p>
        </p:txBody>
      </p:sp>
      <p:sp>
        <p:nvSpPr>
          <p:cNvPr id="3" name="Rektangel 2">
            <a:extLst>
              <a:ext uri="{FF2B5EF4-FFF2-40B4-BE49-F238E27FC236}">
                <a16:creationId xmlns:a16="http://schemas.microsoft.com/office/drawing/2014/main" id="{93BA48F3-4A1E-4294-9413-CEC23FF72745}"/>
              </a:ext>
            </a:extLst>
          </p:cNvPr>
          <p:cNvSpPr/>
          <p:nvPr/>
        </p:nvSpPr>
        <p:spPr>
          <a:xfrm>
            <a:off x="7124699" y="1988483"/>
            <a:ext cx="1841501" cy="27613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Ett starkt sug</a:t>
            </a:r>
          </a:p>
          <a:p>
            <a:r>
              <a:rPr lang="sv-SE" dirty="0">
                <a:solidFill>
                  <a:schemeClr val="tx1"/>
                </a:solidFill>
              </a:rPr>
              <a:t>Abstinenssymtom</a:t>
            </a:r>
          </a:p>
          <a:p>
            <a:r>
              <a:rPr lang="sv-SE" dirty="0">
                <a:solidFill>
                  <a:schemeClr val="tx1"/>
                </a:solidFill>
              </a:rPr>
              <a:t>Kontrollförlust</a:t>
            </a:r>
          </a:p>
          <a:p>
            <a:r>
              <a:rPr lang="sv-SE" dirty="0">
                <a:solidFill>
                  <a:schemeClr val="tx1"/>
                </a:solidFill>
              </a:rPr>
              <a:t>Toleransökning</a:t>
            </a:r>
          </a:p>
        </p:txBody>
      </p:sp>
      <p:sp>
        <p:nvSpPr>
          <p:cNvPr id="5" name="Rektangel 4">
            <a:extLst>
              <a:ext uri="{FF2B5EF4-FFF2-40B4-BE49-F238E27FC236}">
                <a16:creationId xmlns:a16="http://schemas.microsoft.com/office/drawing/2014/main" id="{E41CFF4B-6A53-479E-AA14-D0F7A9E99CDE}"/>
              </a:ext>
            </a:extLst>
          </p:cNvPr>
          <p:cNvSpPr/>
          <p:nvPr/>
        </p:nvSpPr>
        <p:spPr>
          <a:xfrm rot="20124632">
            <a:off x="3403599" y="2954634"/>
            <a:ext cx="2336800" cy="1569660"/>
          </a:xfrm>
          <a:prstGeom prst="rect">
            <a:avLst/>
          </a:prstGeom>
          <a:noFill/>
        </p:spPr>
        <p:txBody>
          <a:bodyPr wrap="square" lIns="91440" tIns="45720" rIns="91440" bIns="45720">
            <a:spAutoFit/>
          </a:bodyPr>
          <a:lstStyle/>
          <a:p>
            <a:pPr algn="ctr"/>
            <a:r>
              <a:rPr lang="sv-SE"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THC</a:t>
            </a:r>
          </a:p>
        </p:txBody>
      </p:sp>
    </p:spTree>
    <p:extLst>
      <p:ext uri="{BB962C8B-B14F-4D97-AF65-F5344CB8AC3E}">
        <p14:creationId xmlns:p14="http://schemas.microsoft.com/office/powerpoint/2010/main" val="281936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10253</TotalTime>
  <Words>2012</Words>
  <Application>Microsoft Office PowerPoint</Application>
  <PresentationFormat>Bildspel på skärmen (4:3)</PresentationFormat>
  <Paragraphs>177</Paragraphs>
  <Slides>13</Slides>
  <Notes>13</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13</vt:i4>
      </vt:variant>
    </vt:vector>
  </HeadingPairs>
  <TitlesOfParts>
    <vt:vector size="20" baseType="lpstr">
      <vt:lpstr>Arial</vt:lpstr>
      <vt:lpstr>Arial Black</vt:lpstr>
      <vt:lpstr>Calibri</vt:lpstr>
      <vt:lpstr>Garamond</vt:lpstr>
      <vt:lpstr>Source Sans Pro</vt:lpstr>
      <vt:lpstr>Times New Roman</vt:lpstr>
      <vt:lpstr>Office-tema</vt:lpstr>
      <vt:lpstr>PowerPoint-presentation</vt:lpstr>
      <vt:lpstr>PowerPoint-presentation</vt:lpstr>
      <vt:lpstr>  Ett samlingsnamn…  </vt:lpstr>
      <vt:lpstr>PowerPoint-presentation</vt:lpstr>
      <vt:lpstr>PowerPoint-presentation</vt:lpstr>
      <vt:lpstr>PowerPoint-presentation</vt:lpstr>
      <vt:lpstr>PowerPoint-presentation</vt:lpstr>
      <vt:lpstr>PowerPoint-presentation</vt:lpstr>
      <vt:lpstr>PowerPoint-presentation</vt:lpstr>
      <vt:lpstr>”Ostkupan”</vt:lpstr>
      <vt:lpstr>PowerPoint-presentation</vt:lpstr>
      <vt:lpstr>PowerPoint-presentation</vt:lpstr>
      <vt:lpstr>Utvärdering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Lindbladh Gunilla</dc:creator>
  <cp:lastModifiedBy>Johansson Emma FSU stödstrukturer</cp:lastModifiedBy>
  <cp:revision>54</cp:revision>
  <cp:lastPrinted>2021-11-17T09:28:57Z</cp:lastPrinted>
  <dcterms:created xsi:type="dcterms:W3CDTF">2019-03-27T13:01:14Z</dcterms:created>
  <dcterms:modified xsi:type="dcterms:W3CDTF">2021-11-22T13:07:33Z</dcterms:modified>
</cp:coreProperties>
</file>