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678" r:id="rId2"/>
    <p:sldId id="259" r:id="rId3"/>
    <p:sldId id="261" r:id="rId4"/>
    <p:sldId id="373" r:id="rId5"/>
    <p:sldId id="332" r:id="rId6"/>
    <p:sldId id="327" r:id="rId7"/>
    <p:sldId id="368" r:id="rId8"/>
    <p:sldId id="374" r:id="rId9"/>
    <p:sldId id="676" r:id="rId1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713"/>
    <a:srgbClr val="FBAD6D"/>
    <a:srgbClr val="DCDCD6"/>
    <a:srgbClr val="F6F3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1" autoAdjust="0"/>
    <p:restoredTop sz="70058" autoAdjust="0"/>
  </p:normalViewPr>
  <p:slideViewPr>
    <p:cSldViewPr snapToGrid="0" showGuides="1">
      <p:cViewPr varScale="1">
        <p:scale>
          <a:sx n="66" d="100"/>
          <a:sy n="66" d="100"/>
        </p:scale>
        <p:origin x="258" y="60"/>
      </p:cViewPr>
      <p:guideLst>
        <p:guide orient="horz" pos="3158"/>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7" d="100"/>
          <a:sy n="77" d="100"/>
        </p:scale>
        <p:origin x="111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E6B7FF0-CBC8-4B9E-87CB-504DA3347DBF}" type="datetimeFigureOut">
              <a:rPr lang="sv-SE" smtClean="0"/>
              <a:t>2022-05-30</a:t>
            </a:fld>
            <a:endParaRPr lang="sv-SE"/>
          </a:p>
        </p:txBody>
      </p:sp>
      <p:sp>
        <p:nvSpPr>
          <p:cNvPr id="4" name="Platshållare för bildobjekt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7F4BC71-AB68-4091-86F7-A2021DBA5E2C}" type="slidenum">
              <a:rPr lang="sv-SE" smtClean="0"/>
              <a:t>‹#›</a:t>
            </a:fld>
            <a:endParaRPr lang="sv-SE"/>
          </a:p>
        </p:txBody>
      </p:sp>
    </p:spTree>
    <p:extLst>
      <p:ext uri="{BB962C8B-B14F-4D97-AF65-F5344CB8AC3E}">
        <p14:creationId xmlns:p14="http://schemas.microsoft.com/office/powerpoint/2010/main" val="211975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903413" y="381000"/>
            <a:ext cx="2990850" cy="2244725"/>
          </a:xfrm>
        </p:spPr>
      </p:sp>
      <p:sp>
        <p:nvSpPr>
          <p:cNvPr id="3" name="Platshållare för anteckningar 2"/>
          <p:cNvSpPr>
            <a:spLocks noGrp="1"/>
          </p:cNvSpPr>
          <p:nvPr>
            <p:ph type="body" idx="1"/>
          </p:nvPr>
        </p:nvSpPr>
        <p:spPr>
          <a:xfrm>
            <a:off x="679768" y="2625119"/>
            <a:ext cx="5438140" cy="6195726"/>
          </a:xfrm>
        </p:spPr>
        <p:txBody>
          <a:bodyPr/>
          <a:lstStyle/>
          <a:p>
            <a:r>
              <a:rPr lang="sv-SE" sz="1200" kern="1200" dirty="0">
                <a:solidFill>
                  <a:schemeClr val="tx1"/>
                </a:solidFill>
                <a:effectLst/>
                <a:latin typeface="+mn-lt"/>
                <a:ea typeface="+mn-ea"/>
                <a:cs typeface="+mn-cs"/>
              </a:rPr>
              <a:t>I Kronobergs län finns det ett </a:t>
            </a:r>
            <a:r>
              <a:rPr lang="sv-SE" sz="1200" kern="1200" dirty="0" err="1">
                <a:solidFill>
                  <a:schemeClr val="tx1"/>
                </a:solidFill>
                <a:effectLst/>
                <a:latin typeface="+mn-lt"/>
                <a:ea typeface="+mn-ea"/>
                <a:cs typeface="+mn-cs"/>
              </a:rPr>
              <a:t>samverkansforum</a:t>
            </a:r>
            <a:r>
              <a:rPr lang="sv-SE" sz="1200" kern="1200" dirty="0">
                <a:solidFill>
                  <a:schemeClr val="tx1"/>
                </a:solidFill>
                <a:effectLst/>
                <a:latin typeface="+mn-lt"/>
                <a:ea typeface="+mn-ea"/>
                <a:cs typeface="+mn-cs"/>
              </a:rPr>
              <a:t> som heter Livsstil Kronoberg. Livsstil Kronoberg är ett länsgemensamt nätverk med fokus på ANDTS och brottsförebyggande arbete. Nätverket har sedan 1980-talet arbetat med alkohol- och drogfrågor, och är idag en god plattform för det fortsatta arbetet i länet inom både ANDT, brottsförebyggande och trygghetsskapande. Livsstil Kronoberg erbjuder kunskapsstöd, metod- och processtöd samt erfarenhetsutbyte till berörda aktörer i länet.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Livsstil Kronoberg har de senaste åren haft ett särskilt fokus på N:et i ANDTS, framförallt cannabis. Anledningen är att det har varit nationellt prioriterat och lyfts fram alltmer i debatten, men även en tydlig input från samverkansparter (kommun, skolor osv) här i länet. Exempelvis skolor som flaggat för synligt bruk och försäljning på skolorna.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Planerar insatser utifrån i huvudsak tre målgrupper - </a:t>
            </a:r>
            <a:r>
              <a:rPr lang="sv-SE" sz="1200" b="0" kern="1200" dirty="0">
                <a:solidFill>
                  <a:schemeClr val="tx1"/>
                </a:solidFill>
                <a:effectLst/>
                <a:latin typeface="+mn-lt"/>
                <a:ea typeface="+mn-ea"/>
                <a:cs typeface="+mn-cs"/>
              </a:rPr>
              <a:t>professioner (som möter barn och ungdomar), föräldrar och ungdomarna själva</a:t>
            </a:r>
          </a:p>
          <a:p>
            <a:endParaRPr lang="sv-SE" dirty="0"/>
          </a:p>
        </p:txBody>
      </p:sp>
      <p:sp>
        <p:nvSpPr>
          <p:cNvPr id="4" name="Platshållare för bildnummer 3"/>
          <p:cNvSpPr>
            <a:spLocks noGrp="1"/>
          </p:cNvSpPr>
          <p:nvPr>
            <p:ph type="sldNum" sz="quarter" idx="5"/>
          </p:nvPr>
        </p:nvSpPr>
        <p:spPr/>
        <p:txBody>
          <a:bodyPr/>
          <a:lstStyle/>
          <a:p>
            <a:fld id="{57F4BC71-AB68-4091-86F7-A2021DBA5E2C}" type="slidenum">
              <a:rPr lang="sv-SE" smtClean="0"/>
              <a:t>1</a:t>
            </a:fld>
            <a:endParaRPr lang="sv-SE"/>
          </a:p>
        </p:txBody>
      </p:sp>
    </p:spTree>
    <p:extLst>
      <p:ext uri="{BB962C8B-B14F-4D97-AF65-F5344CB8AC3E}">
        <p14:creationId xmlns:p14="http://schemas.microsoft.com/office/powerpoint/2010/main" val="343060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ANDT-coach Västerås genomfördes som projekt mellan åren 2015-2017, för att sedan implementeras. Projektet syfte har varit att minska barns och ungdomars konsumtion av ANDT, då genom att ta fram ett utbildningskoncept riktat till professioner. Under projekttiden ut</a:t>
            </a:r>
            <a:r>
              <a:rPr lang="sv-SE" sz="1200" b="0" i="0" u="none" strike="noStrike" kern="1200" dirty="0">
                <a:solidFill>
                  <a:schemeClr val="tx1"/>
                </a:solidFill>
                <a:effectLst/>
                <a:latin typeface="+mn-lt"/>
                <a:ea typeface="+mn-ea"/>
                <a:cs typeface="+mn-cs"/>
              </a:rPr>
              <a:t>bildades över 300 ANDT-coacher inom offentlig sektor, civilsamhället och beslutsfattare. Det togs också fram en manual för att sprida metoden till andra kommuner/regioner – som även är ett IQ-projekt. </a:t>
            </a:r>
            <a:endParaRPr lang="sv-SE" dirty="0"/>
          </a:p>
          <a:p>
            <a:endParaRPr lang="sv-SE" dirty="0"/>
          </a:p>
          <a:p>
            <a:r>
              <a:rPr lang="sv-SE" dirty="0"/>
              <a:t>Detta (i blå rutan) är slutsatsen från projektutvärderingen. </a:t>
            </a:r>
          </a:p>
          <a:p>
            <a:endParaRPr lang="sv-SE" dirty="0"/>
          </a:p>
          <a:p>
            <a:r>
              <a:rPr lang="sv-SE" dirty="0"/>
              <a:t>Livsstil Kronoberg inspirerades av Västerås stad och såg detta arbete ett bra sätt till att nå ut till ungdomarna i dessa frågor – via coacher! Så med utgångspunkt från Västerås fina arbete påbörjade resan med ANDTS-coach Kronoberg. </a:t>
            </a:r>
          </a:p>
          <a:p>
            <a:endParaRPr lang="sv-SE" dirty="0"/>
          </a:p>
        </p:txBody>
      </p:sp>
      <p:sp>
        <p:nvSpPr>
          <p:cNvPr id="4" name="Platshållare för bildnummer 3"/>
          <p:cNvSpPr>
            <a:spLocks noGrp="1"/>
          </p:cNvSpPr>
          <p:nvPr>
            <p:ph type="sldNum" sz="quarter" idx="5"/>
          </p:nvPr>
        </p:nvSpPr>
        <p:spPr/>
        <p:txBody>
          <a:bodyPr/>
          <a:lstStyle/>
          <a:p>
            <a:fld id="{09BD87F7-6022-47FC-8690-F9E6D353F595}" type="slidenum">
              <a:rPr lang="sv-SE" smtClean="0"/>
              <a:t>2</a:t>
            </a:fld>
            <a:endParaRPr lang="sv-SE"/>
          </a:p>
        </p:txBody>
      </p:sp>
    </p:spTree>
    <p:extLst>
      <p:ext uri="{BB962C8B-B14F-4D97-AF65-F5344CB8AC3E}">
        <p14:creationId xmlns:p14="http://schemas.microsoft.com/office/powerpoint/2010/main" val="37387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700213" y="315913"/>
            <a:ext cx="3397250" cy="2549525"/>
          </a:xfrm>
        </p:spPr>
      </p:sp>
      <p:sp>
        <p:nvSpPr>
          <p:cNvPr id="3" name="Platshållare för anteckningar 2"/>
          <p:cNvSpPr>
            <a:spLocks noGrp="1"/>
          </p:cNvSpPr>
          <p:nvPr>
            <p:ph type="body" idx="1"/>
          </p:nvPr>
        </p:nvSpPr>
        <p:spPr>
          <a:xfrm>
            <a:off x="703685" y="3171946"/>
            <a:ext cx="5390305" cy="5954385"/>
          </a:xfrm>
        </p:spPr>
        <p:txBody>
          <a:bodyPr/>
          <a:lstStyle/>
          <a:p>
            <a:r>
              <a:rPr lang="sv-SE" dirty="0"/>
              <a:t>Med ANDTS-coach ville Livsstil Kronoberg bidra med en plattform för att stödja arbetet på skolorna. En ANDTS-coach är en person med fördjupad kunskap inom ANDT och ska verka som en resurs för både personal och elever. Som ANDT-coach ska man känna sig trygg i att arbeta med och hantera dessa frågor. </a:t>
            </a:r>
          </a:p>
          <a:p>
            <a:endParaRPr lang="sv-SE" i="1" dirty="0"/>
          </a:p>
          <a:p>
            <a:r>
              <a:rPr lang="sv-SE" dirty="0"/>
              <a:t>Själva utbildningen bygger på aktivt deltagande, är interaktiv och baseras på den senaste forskningen. Förutom ren preparatkunskap finns även inspel om preventionsarbete generellt sett och övning i att bemöta liberaliseringsargument. Vi har även inkluderat ett konkret material för att möta unga kring just cannabis – Snacka om cannabis. </a:t>
            </a:r>
          </a:p>
          <a:p>
            <a:endParaRPr lang="sv-SE" dirty="0"/>
          </a:p>
          <a:p>
            <a:r>
              <a:rPr lang="sv-SE" dirty="0"/>
              <a:t>För att lyckas med ett sådant här arbete behövs det att få ett kontinuerligt stöd. Från regionalt håll arrangeras därför återkommande nätverksträffar för coacherna. Syftet med nätverksträffarna är att få ny kunskapspåfyllnad inom området, samt erfarenhetsutbyte inom gruppen. </a:t>
            </a:r>
          </a:p>
          <a:p>
            <a:endParaRPr lang="sv-SE" dirty="0"/>
          </a:p>
        </p:txBody>
      </p:sp>
      <p:sp>
        <p:nvSpPr>
          <p:cNvPr id="4" name="Platshållare för bildnummer 3"/>
          <p:cNvSpPr>
            <a:spLocks noGrp="1"/>
          </p:cNvSpPr>
          <p:nvPr>
            <p:ph type="sldNum" sz="quarter" idx="5"/>
          </p:nvPr>
        </p:nvSpPr>
        <p:spPr/>
        <p:txBody>
          <a:bodyPr/>
          <a:lstStyle/>
          <a:p>
            <a:fld id="{09BD87F7-6022-47FC-8690-F9E6D353F595}" type="slidenum">
              <a:rPr lang="sv-SE" smtClean="0"/>
              <a:t>3</a:t>
            </a:fld>
            <a:endParaRPr lang="sv-SE"/>
          </a:p>
        </p:txBody>
      </p:sp>
    </p:spTree>
    <p:extLst>
      <p:ext uri="{BB962C8B-B14F-4D97-AF65-F5344CB8AC3E}">
        <p14:creationId xmlns:p14="http://schemas.microsoft.com/office/powerpoint/2010/main" val="9640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Mer detaljerat om utbildningen innehåll. </a:t>
            </a:r>
          </a:p>
        </p:txBody>
      </p:sp>
      <p:sp>
        <p:nvSpPr>
          <p:cNvPr id="4" name="Platshållare för bildnummer 3"/>
          <p:cNvSpPr>
            <a:spLocks noGrp="1"/>
          </p:cNvSpPr>
          <p:nvPr>
            <p:ph type="sldNum" sz="quarter" idx="5"/>
          </p:nvPr>
        </p:nvSpPr>
        <p:spPr/>
        <p:txBody>
          <a:bodyPr/>
          <a:lstStyle/>
          <a:p>
            <a:fld id="{09BD87F7-6022-47FC-8690-F9E6D353F595}" type="slidenum">
              <a:rPr lang="sv-SE" smtClean="0"/>
              <a:t>4</a:t>
            </a:fld>
            <a:endParaRPr lang="sv-SE"/>
          </a:p>
        </p:txBody>
      </p:sp>
    </p:spTree>
    <p:extLst>
      <p:ext uri="{BB962C8B-B14F-4D97-AF65-F5344CB8AC3E}">
        <p14:creationId xmlns:p14="http://schemas.microsoft.com/office/powerpoint/2010/main" val="83331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641475" y="0"/>
            <a:ext cx="3968750" cy="2978150"/>
          </a:xfrm>
        </p:spPr>
      </p:sp>
      <p:sp>
        <p:nvSpPr>
          <p:cNvPr id="3" name="Platshållare för anteckningar 2"/>
          <p:cNvSpPr>
            <a:spLocks noGrp="1"/>
          </p:cNvSpPr>
          <p:nvPr>
            <p:ph type="body" idx="1"/>
          </p:nvPr>
        </p:nvSpPr>
        <p:spPr>
          <a:xfrm>
            <a:off x="679768" y="2978467"/>
            <a:ext cx="5438140" cy="6451623"/>
          </a:xfrm>
        </p:spPr>
        <p:txBody>
          <a:bodyPr/>
          <a:lstStyle/>
          <a:p>
            <a:r>
              <a:rPr lang="sv-SE" b="0" dirty="0"/>
              <a:t>Uppkomsten till det material som coacher använder sig av – Snacka om cannabis. </a:t>
            </a:r>
          </a:p>
          <a:p>
            <a:endParaRPr lang="sv-SE" b="0" dirty="0"/>
          </a:p>
          <a:p>
            <a:r>
              <a:rPr lang="sv-SE" b="0" dirty="0"/>
              <a:t>Materialet är framtaget av Primärvårdens hälsoenhet, som i sin tur har inspirerats av materialet ”Sanning om cannabis” framtaget av Göteborgs stad. </a:t>
            </a:r>
          </a:p>
          <a:p>
            <a:endParaRPr lang="sv-SE" b="0" dirty="0"/>
          </a:p>
          <a:p>
            <a:r>
              <a:rPr lang="sv-SE" b="0" dirty="0"/>
              <a:t>Materialet/föreläsningen testades i några gymnasieklasser i länet under 2018. </a:t>
            </a:r>
          </a:p>
        </p:txBody>
      </p:sp>
      <p:sp>
        <p:nvSpPr>
          <p:cNvPr id="4" name="Platshållare för bildnummer 3"/>
          <p:cNvSpPr>
            <a:spLocks noGrp="1"/>
          </p:cNvSpPr>
          <p:nvPr>
            <p:ph type="sldNum" sz="quarter" idx="5"/>
          </p:nvPr>
        </p:nvSpPr>
        <p:spPr/>
        <p:txBody>
          <a:bodyPr/>
          <a:lstStyle/>
          <a:p>
            <a:fld id="{09BD87F7-6022-47FC-8690-F9E6D353F595}" type="slidenum">
              <a:rPr lang="sv-SE" smtClean="0"/>
              <a:t>5</a:t>
            </a:fld>
            <a:endParaRPr lang="sv-SE"/>
          </a:p>
        </p:txBody>
      </p:sp>
    </p:spTree>
    <p:extLst>
      <p:ext uri="{BB962C8B-B14F-4D97-AF65-F5344CB8AC3E}">
        <p14:creationId xmlns:p14="http://schemas.microsoft.com/office/powerpoint/2010/main" val="13671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966913" y="236538"/>
            <a:ext cx="3354387" cy="2516187"/>
          </a:xfrm>
        </p:spPr>
      </p:sp>
      <p:sp>
        <p:nvSpPr>
          <p:cNvPr id="3" name="Platshållare för anteckningar 2"/>
          <p:cNvSpPr>
            <a:spLocks noGrp="1"/>
          </p:cNvSpPr>
          <p:nvPr>
            <p:ph type="body" idx="1"/>
          </p:nvPr>
        </p:nvSpPr>
        <p:spPr>
          <a:xfrm>
            <a:off x="685800" y="2880222"/>
            <a:ext cx="5486400" cy="5349377"/>
          </a:xfrm>
        </p:spPr>
        <p:txBody>
          <a:bodyPr/>
          <a:lstStyle/>
          <a:p>
            <a:r>
              <a:rPr lang="sv-SE" dirty="0"/>
              <a:t>Snacka om cannabis handlar inte om pekpinnar och att enbart föreläsa om riskerna med cannabis. Det handlar om att involvera ungdomarna själva och få dem att reflektera över vilka för- och nackdelar de ser, var de hämtar sin information och göra dem öppna inför att ta del av informationen som föreläsaren erbjuder. Upplägget är interaktivt och bland diskussion, film osv. </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D480B9-DB06-4A68-97E1-1D5758334A5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48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C00000"/>
                </a:solidFill>
              </a:rPr>
              <a:t>Några svar på frågan </a:t>
            </a:r>
            <a:r>
              <a:rPr lang="sv-SE" sz="1200" i="1" dirty="0">
                <a:solidFill>
                  <a:srgbClr val="C00000"/>
                </a:solidFill>
              </a:rPr>
              <a:t>”Skulle du rekommendera denna föreläsning till andra ungdomar?”</a:t>
            </a:r>
            <a:r>
              <a:rPr lang="sv-SE" sz="1200" i="0" dirty="0">
                <a:solidFill>
                  <a:srgbClr val="C00000"/>
                </a:solidFill>
              </a:rPr>
              <a:t> i utvärderingen av Snacka om cannabis. </a:t>
            </a:r>
            <a:endParaRPr lang="sv-SE" i="0" dirty="0"/>
          </a:p>
          <a:p>
            <a:endParaRPr lang="sv-SE" i="0" dirty="0"/>
          </a:p>
        </p:txBody>
      </p:sp>
      <p:sp>
        <p:nvSpPr>
          <p:cNvPr id="4" name="Platshållare för bildnummer 3"/>
          <p:cNvSpPr>
            <a:spLocks noGrp="1"/>
          </p:cNvSpPr>
          <p:nvPr>
            <p:ph type="sldNum" sz="quarter" idx="5"/>
          </p:nvPr>
        </p:nvSpPr>
        <p:spPr/>
        <p:txBody>
          <a:bodyPr/>
          <a:lstStyle/>
          <a:p>
            <a:fld id="{09BD87F7-6022-47FC-8690-F9E6D353F595}" type="slidenum">
              <a:rPr lang="sv-SE" smtClean="0"/>
              <a:t>7</a:t>
            </a:fld>
            <a:endParaRPr lang="sv-SE"/>
          </a:p>
        </p:txBody>
      </p:sp>
    </p:spTree>
    <p:extLst>
      <p:ext uri="{BB962C8B-B14F-4D97-AF65-F5344CB8AC3E}">
        <p14:creationId xmlns:p14="http://schemas.microsoft.com/office/powerpoint/2010/main" val="91178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Punkterna exemplifierar innehållet i träffarna – erfarenhetsutbytet i fokus! </a:t>
            </a:r>
          </a:p>
          <a:p>
            <a:endParaRPr lang="sv-SE" dirty="0"/>
          </a:p>
        </p:txBody>
      </p:sp>
      <p:sp>
        <p:nvSpPr>
          <p:cNvPr id="4" name="Platshållare för bildnummer 3"/>
          <p:cNvSpPr>
            <a:spLocks noGrp="1"/>
          </p:cNvSpPr>
          <p:nvPr>
            <p:ph type="sldNum" sz="quarter" idx="5"/>
          </p:nvPr>
        </p:nvSpPr>
        <p:spPr/>
        <p:txBody>
          <a:bodyPr/>
          <a:lstStyle/>
          <a:p>
            <a:fld id="{09BD87F7-6022-47FC-8690-F9E6D353F595}" type="slidenum">
              <a:rPr lang="sv-SE" smtClean="0"/>
              <a:t>8</a:t>
            </a:fld>
            <a:endParaRPr lang="sv-SE"/>
          </a:p>
        </p:txBody>
      </p:sp>
    </p:spTree>
    <p:extLst>
      <p:ext uri="{BB962C8B-B14F-4D97-AF65-F5344CB8AC3E}">
        <p14:creationId xmlns:p14="http://schemas.microsoft.com/office/powerpoint/2010/main" val="271664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7F4BC71-AB68-4091-86F7-A2021DBA5E2C}" type="slidenum">
              <a:rPr lang="sv-SE" smtClean="0"/>
              <a:t>9</a:t>
            </a:fld>
            <a:endParaRPr lang="sv-SE"/>
          </a:p>
        </p:txBody>
      </p:sp>
    </p:spTree>
    <p:extLst>
      <p:ext uri="{BB962C8B-B14F-4D97-AF65-F5344CB8AC3E}">
        <p14:creationId xmlns:p14="http://schemas.microsoft.com/office/powerpoint/2010/main" val="102749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US" dirty="0"/>
          </a:p>
        </p:txBody>
      </p:sp>
      <p:sp>
        <p:nvSpPr>
          <p:cNvPr id="4" name="Date Placeholder 3"/>
          <p:cNvSpPr>
            <a:spLocks noGrp="1"/>
          </p:cNvSpPr>
          <p:nvPr>
            <p:ph type="dt" sz="half" idx="10"/>
          </p:nvPr>
        </p:nvSpPr>
        <p:spPr/>
        <p:txBody>
          <a:bodyPr/>
          <a:lstStyle/>
          <a:p>
            <a:fld id="{4F13A9B6-8804-40C2-98FE-C2B3C4AF04D7}" type="datetimeFigureOut">
              <a:rPr lang="sv-SE" smtClean="0"/>
              <a:t>2022-05-30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67701CF-52B3-40C4-9530-9F344B27B82E}" type="slidenum">
              <a:rPr lang="sv-SE" smtClean="0"/>
              <a:t>‹#›</a:t>
            </a:fld>
            <a:endParaRPr lang="sv-SE"/>
          </a:p>
        </p:txBody>
      </p:sp>
    </p:spTree>
    <p:extLst>
      <p:ext uri="{BB962C8B-B14F-4D97-AF65-F5344CB8AC3E}">
        <p14:creationId xmlns:p14="http://schemas.microsoft.com/office/powerpoint/2010/main" val="388573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F13A9B6-8804-40C2-98FE-C2B3C4AF04D7}" type="datetimeFigureOut">
              <a:rPr lang="sv-SE" smtClean="0"/>
              <a:t>2022-05-30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67701CF-52B3-40C4-9530-9F344B27B82E}" type="slidenum">
              <a:rPr lang="sv-SE" smtClean="0"/>
              <a:t>‹#›</a:t>
            </a:fld>
            <a:endParaRPr lang="sv-SE"/>
          </a:p>
        </p:txBody>
      </p:sp>
    </p:spTree>
    <p:extLst>
      <p:ext uri="{BB962C8B-B14F-4D97-AF65-F5344CB8AC3E}">
        <p14:creationId xmlns:p14="http://schemas.microsoft.com/office/powerpoint/2010/main" val="333821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F13A9B6-8804-40C2-98FE-C2B3C4AF04D7}" type="datetimeFigureOut">
              <a:rPr lang="sv-SE" smtClean="0"/>
              <a:t>2022-05-30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67701CF-52B3-40C4-9530-9F344B27B82E}" type="slidenum">
              <a:rPr lang="sv-SE" smtClean="0"/>
              <a:t>‹#›</a:t>
            </a:fld>
            <a:endParaRPr lang="sv-SE"/>
          </a:p>
        </p:txBody>
      </p:sp>
    </p:spTree>
    <p:extLst>
      <p:ext uri="{BB962C8B-B14F-4D97-AF65-F5344CB8AC3E}">
        <p14:creationId xmlns:p14="http://schemas.microsoft.com/office/powerpoint/2010/main" val="316607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E30713"/>
                </a:solidFill>
              </a:defRPr>
            </a:lvl1pPr>
          </a:lstStyle>
          <a:p>
            <a:r>
              <a:rPr lang="sv-SE" dirty="0"/>
              <a:t>Klicka här för att ändra mall för rubrikformat</a:t>
            </a:r>
            <a:endParaRPr lang="en-US" dirty="0"/>
          </a:p>
        </p:txBody>
      </p:sp>
      <p:sp>
        <p:nvSpPr>
          <p:cNvPr id="3" name="Content Placeholder 2"/>
          <p:cNvSpPr>
            <a:spLocks noGrp="1"/>
          </p:cNvSpPr>
          <p:nvPr>
            <p:ph idx="1"/>
          </p:nvPr>
        </p:nvSpPr>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10"/>
          </p:nvPr>
        </p:nvSpPr>
        <p:spPr/>
        <p:txBody>
          <a:bodyPr/>
          <a:lstStyle>
            <a:lvl1pPr>
              <a:defRPr>
                <a:latin typeface="Source Sans Pro" panose="020B0503030403020204" pitchFamily="34" charset="0"/>
              </a:defRPr>
            </a:lvl1pPr>
          </a:lstStyle>
          <a:p>
            <a:fld id="{4F13A9B6-8804-40C2-98FE-C2B3C4AF04D7}" type="datetimeFigureOut">
              <a:rPr lang="sv-SE" smtClean="0"/>
              <a:pPr/>
              <a:t>2022-05-30</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E67701CF-52B3-40C4-9530-9F344B27B82E}" type="slidenum">
              <a:rPr lang="sv-SE" smtClean="0"/>
              <a:t>‹#›</a:t>
            </a:fld>
            <a:endParaRPr lang="sv-SE"/>
          </a:p>
        </p:txBody>
      </p:sp>
    </p:spTree>
    <p:extLst>
      <p:ext uri="{BB962C8B-B14F-4D97-AF65-F5344CB8AC3E}">
        <p14:creationId xmlns:p14="http://schemas.microsoft.com/office/powerpoint/2010/main" val="123056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4F13A9B6-8804-40C2-98FE-C2B3C4AF04D7}" type="datetimeFigureOut">
              <a:rPr lang="sv-SE" smtClean="0"/>
              <a:t>2022-05-30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67701CF-52B3-40C4-9530-9F344B27B82E}" type="slidenum">
              <a:rPr lang="sv-SE" smtClean="0"/>
              <a:t>‹#›</a:t>
            </a:fld>
            <a:endParaRPr lang="sv-SE"/>
          </a:p>
        </p:txBody>
      </p:sp>
    </p:spTree>
    <p:extLst>
      <p:ext uri="{BB962C8B-B14F-4D97-AF65-F5344CB8AC3E}">
        <p14:creationId xmlns:p14="http://schemas.microsoft.com/office/powerpoint/2010/main" val="2803021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F13A9B6-8804-40C2-98FE-C2B3C4AF04D7}" type="datetimeFigureOut">
              <a:rPr lang="sv-SE" smtClean="0"/>
              <a:t>2022-05-30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67701CF-52B3-40C4-9530-9F344B27B82E}" type="slidenum">
              <a:rPr lang="sv-SE" smtClean="0"/>
              <a:t>‹#›</a:t>
            </a:fld>
            <a:endParaRPr lang="sv-SE"/>
          </a:p>
        </p:txBody>
      </p:sp>
    </p:spTree>
    <p:extLst>
      <p:ext uri="{BB962C8B-B14F-4D97-AF65-F5344CB8AC3E}">
        <p14:creationId xmlns:p14="http://schemas.microsoft.com/office/powerpoint/2010/main" val="411798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29842" y="2505075"/>
            <a:ext cx="3868340"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629150" y="2505075"/>
            <a:ext cx="3887391"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4F13A9B6-8804-40C2-98FE-C2B3C4AF04D7}" type="datetimeFigureOut">
              <a:rPr lang="sv-SE" smtClean="0"/>
              <a:t>2022-05-30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E67701CF-52B3-40C4-9530-9F344B27B82E}" type="slidenum">
              <a:rPr lang="sv-SE" smtClean="0"/>
              <a:t>‹#›</a:t>
            </a:fld>
            <a:endParaRPr lang="sv-SE"/>
          </a:p>
        </p:txBody>
      </p:sp>
    </p:spTree>
    <p:extLst>
      <p:ext uri="{BB962C8B-B14F-4D97-AF65-F5344CB8AC3E}">
        <p14:creationId xmlns:p14="http://schemas.microsoft.com/office/powerpoint/2010/main" val="159538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4F13A9B6-8804-40C2-98FE-C2B3C4AF04D7}" type="datetimeFigureOut">
              <a:rPr lang="sv-SE" smtClean="0"/>
              <a:t>2022-05-30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E67701CF-52B3-40C4-9530-9F344B27B82E}" type="slidenum">
              <a:rPr lang="sv-SE" smtClean="0"/>
              <a:t>‹#›</a:t>
            </a:fld>
            <a:endParaRPr lang="sv-SE"/>
          </a:p>
        </p:txBody>
      </p:sp>
    </p:spTree>
    <p:extLst>
      <p:ext uri="{BB962C8B-B14F-4D97-AF65-F5344CB8AC3E}">
        <p14:creationId xmlns:p14="http://schemas.microsoft.com/office/powerpoint/2010/main" val="12074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3A9B6-8804-40C2-98FE-C2B3C4AF04D7}" type="datetimeFigureOut">
              <a:rPr lang="sv-SE" smtClean="0"/>
              <a:t>2022-05-30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E67701CF-52B3-40C4-9530-9F344B27B82E}" type="slidenum">
              <a:rPr lang="sv-SE" smtClean="0"/>
              <a:t>‹#›</a:t>
            </a:fld>
            <a:endParaRPr lang="sv-SE"/>
          </a:p>
        </p:txBody>
      </p:sp>
    </p:spTree>
    <p:extLst>
      <p:ext uri="{BB962C8B-B14F-4D97-AF65-F5344CB8AC3E}">
        <p14:creationId xmlns:p14="http://schemas.microsoft.com/office/powerpoint/2010/main" val="124404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4F13A9B6-8804-40C2-98FE-C2B3C4AF04D7}" type="datetimeFigureOut">
              <a:rPr lang="sv-SE" smtClean="0"/>
              <a:t>2022-05-30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67701CF-52B3-40C4-9530-9F344B27B82E}" type="slidenum">
              <a:rPr lang="sv-SE" smtClean="0"/>
              <a:t>‹#›</a:t>
            </a:fld>
            <a:endParaRPr lang="sv-SE"/>
          </a:p>
        </p:txBody>
      </p:sp>
    </p:spTree>
    <p:extLst>
      <p:ext uri="{BB962C8B-B14F-4D97-AF65-F5344CB8AC3E}">
        <p14:creationId xmlns:p14="http://schemas.microsoft.com/office/powerpoint/2010/main" val="139381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4F13A9B6-8804-40C2-98FE-C2B3C4AF04D7}" type="datetimeFigureOut">
              <a:rPr lang="sv-SE" smtClean="0"/>
              <a:t>2022-05-30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67701CF-52B3-40C4-9530-9F344B27B82E}" type="slidenum">
              <a:rPr lang="sv-SE" smtClean="0"/>
              <a:t>‹#›</a:t>
            </a:fld>
            <a:endParaRPr lang="sv-SE"/>
          </a:p>
        </p:txBody>
      </p:sp>
    </p:spTree>
    <p:extLst>
      <p:ext uri="{BB962C8B-B14F-4D97-AF65-F5344CB8AC3E}">
        <p14:creationId xmlns:p14="http://schemas.microsoft.com/office/powerpoint/2010/main" val="261222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08737"/>
            <a:ext cx="7886700" cy="1325563"/>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2447171"/>
            <a:ext cx="7886700" cy="3729792"/>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3A9B6-8804-40C2-98FE-C2B3C4AF04D7}" type="datetimeFigureOut">
              <a:rPr lang="sv-SE" smtClean="0"/>
              <a:t>2022-05-30</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701CF-52B3-40C4-9530-9F344B27B82E}" type="slidenum">
              <a:rPr lang="sv-SE" smtClean="0"/>
              <a:t>‹#›</a:t>
            </a:fld>
            <a:endParaRPr lang="sv-SE"/>
          </a:p>
        </p:txBody>
      </p:sp>
      <p:pic>
        <p:nvPicPr>
          <p:cNvPr id="8" name="Bildobjekt 7">
            <a:extLst>
              <a:ext uri="{FF2B5EF4-FFF2-40B4-BE49-F238E27FC236}">
                <a16:creationId xmlns:a16="http://schemas.microsoft.com/office/drawing/2014/main" id="{892E4EF3-55E5-41BC-AFBC-57EECAAF1E1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95867"/>
          </a:xfrm>
          <a:prstGeom prst="rect">
            <a:avLst/>
          </a:prstGeom>
        </p:spPr>
      </p:pic>
      <p:pic>
        <p:nvPicPr>
          <p:cNvPr id="10" name="Bildobjekt 9">
            <a:extLst>
              <a:ext uri="{FF2B5EF4-FFF2-40B4-BE49-F238E27FC236}">
                <a16:creationId xmlns:a16="http://schemas.microsoft.com/office/drawing/2014/main" id="{9DE1E98D-36C7-448F-B306-61F2D2329564}"/>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2729" t="31956"/>
          <a:stretch/>
        </p:blipFill>
        <p:spPr>
          <a:xfrm>
            <a:off x="0" y="6721476"/>
            <a:ext cx="9144000" cy="136524"/>
          </a:xfrm>
          <a:prstGeom prst="rect">
            <a:avLst/>
          </a:prstGeom>
        </p:spPr>
      </p:pic>
      <p:pic>
        <p:nvPicPr>
          <p:cNvPr id="12" name="Bildobjekt 11">
            <a:extLst>
              <a:ext uri="{FF2B5EF4-FFF2-40B4-BE49-F238E27FC236}">
                <a16:creationId xmlns:a16="http://schemas.microsoft.com/office/drawing/2014/main" id="{06FAB77D-D5AD-4CE6-98D3-6BA3E911D91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7592317" y="139433"/>
            <a:ext cx="1288546" cy="457580"/>
          </a:xfrm>
          <a:prstGeom prst="rect">
            <a:avLst/>
          </a:prstGeom>
        </p:spPr>
      </p:pic>
    </p:spTree>
    <p:extLst>
      <p:ext uri="{BB962C8B-B14F-4D97-AF65-F5344CB8AC3E}">
        <p14:creationId xmlns:p14="http://schemas.microsoft.com/office/powerpoint/2010/main" val="777265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baseline="0">
          <a:solidFill>
            <a:srgbClr val="C00000"/>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helena.g.nilsson@lansstyrelsen.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mailto:anders.fransson@kronoberg.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74F26AF-8DA8-45B6-9424-69BF19E489EB}"/>
              </a:ext>
            </a:extLst>
          </p:cNvPr>
          <p:cNvPicPr>
            <a:picLocks noChangeAspect="1"/>
          </p:cNvPicPr>
          <p:nvPr/>
        </p:nvPicPr>
        <p:blipFill rotWithShape="1">
          <a:blip r:embed="rId3">
            <a:extLst>
              <a:ext uri="{28A0092B-C50C-407E-A947-70E740481C1C}">
                <a14:useLocalDpi xmlns:a14="http://schemas.microsoft.com/office/drawing/2010/main" val="0"/>
              </a:ext>
            </a:extLst>
          </a:blip>
          <a:srcRect r="30611"/>
          <a:stretch/>
        </p:blipFill>
        <p:spPr>
          <a:xfrm>
            <a:off x="2468799" y="804829"/>
            <a:ext cx="4206401" cy="2315361"/>
          </a:xfrm>
          <a:prstGeom prst="rect">
            <a:avLst/>
          </a:prstGeom>
        </p:spPr>
      </p:pic>
      <p:sp>
        <p:nvSpPr>
          <p:cNvPr id="5" name="Platshållare för innehåll 2">
            <a:extLst>
              <a:ext uri="{FF2B5EF4-FFF2-40B4-BE49-F238E27FC236}">
                <a16:creationId xmlns:a16="http://schemas.microsoft.com/office/drawing/2014/main" id="{52DE68DE-484B-45B7-8E90-351D362E7A0B}"/>
              </a:ext>
            </a:extLst>
          </p:cNvPr>
          <p:cNvSpPr>
            <a:spLocks noGrp="1"/>
          </p:cNvSpPr>
          <p:nvPr/>
        </p:nvSpPr>
        <p:spPr>
          <a:xfrm>
            <a:off x="955375" y="3120190"/>
            <a:ext cx="64288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200" dirty="0">
                <a:solidFill>
                  <a:srgbClr val="E30713"/>
                </a:solidFill>
              </a:rPr>
              <a:t>Bakgrund:</a:t>
            </a:r>
          </a:p>
          <a:p>
            <a:pPr marL="0" indent="0">
              <a:buNone/>
            </a:pPr>
            <a:endParaRPr lang="sv-SE" sz="2800" dirty="0"/>
          </a:p>
          <a:p>
            <a:r>
              <a:rPr lang="sv-SE" sz="2800" dirty="0"/>
              <a:t>Ökad efterfrågan i länet</a:t>
            </a:r>
          </a:p>
          <a:p>
            <a:r>
              <a:rPr lang="sv-SE" sz="2800" dirty="0"/>
              <a:t>Behov av länsgemensamma insatser</a:t>
            </a:r>
          </a:p>
        </p:txBody>
      </p:sp>
    </p:spTree>
    <p:extLst>
      <p:ext uri="{BB962C8B-B14F-4D97-AF65-F5344CB8AC3E}">
        <p14:creationId xmlns:p14="http://schemas.microsoft.com/office/powerpoint/2010/main" val="355391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80CBEA-C493-45A6-9EBF-BC30D3537ECD}"/>
              </a:ext>
            </a:extLst>
          </p:cNvPr>
          <p:cNvSpPr>
            <a:spLocks noGrp="1"/>
          </p:cNvSpPr>
          <p:nvPr>
            <p:ph type="title"/>
          </p:nvPr>
        </p:nvSpPr>
        <p:spPr>
          <a:xfrm>
            <a:off x="628650" y="908737"/>
            <a:ext cx="4159250" cy="2228163"/>
          </a:xfrm>
        </p:spPr>
        <p:txBody>
          <a:bodyPr>
            <a:normAutofit/>
          </a:bodyPr>
          <a:lstStyle/>
          <a:p>
            <a:r>
              <a:rPr lang="sv-SE" sz="4000" dirty="0">
                <a:solidFill>
                  <a:srgbClr val="C00000"/>
                </a:solidFill>
              </a:rPr>
              <a:t>MED INSPIRATION FRÅN VÄSTERÅS</a:t>
            </a:r>
          </a:p>
        </p:txBody>
      </p:sp>
      <p:pic>
        <p:nvPicPr>
          <p:cNvPr id="4" name="Bildobjekt 3">
            <a:extLst>
              <a:ext uri="{FF2B5EF4-FFF2-40B4-BE49-F238E27FC236}">
                <a16:creationId xmlns:a16="http://schemas.microsoft.com/office/drawing/2014/main" id="{5653FAEA-3ADE-4890-A0AE-250F75A54A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88" t="12404" r="4591" b="14157"/>
          <a:stretch/>
        </p:blipFill>
        <p:spPr>
          <a:xfrm>
            <a:off x="5124455" y="1250617"/>
            <a:ext cx="3613146" cy="2178383"/>
          </a:xfrm>
          <a:prstGeom prst="rect">
            <a:avLst/>
          </a:prstGeom>
        </p:spPr>
      </p:pic>
      <p:sp>
        <p:nvSpPr>
          <p:cNvPr id="5" name="Rektangel med rundade hörn 1">
            <a:extLst>
              <a:ext uri="{FF2B5EF4-FFF2-40B4-BE49-F238E27FC236}">
                <a16:creationId xmlns:a16="http://schemas.microsoft.com/office/drawing/2014/main" id="{32E5C821-18A1-4008-A3C8-D78CB028BF67}"/>
              </a:ext>
            </a:extLst>
          </p:cNvPr>
          <p:cNvSpPr/>
          <p:nvPr/>
        </p:nvSpPr>
        <p:spPr>
          <a:xfrm>
            <a:off x="1440707" y="3429000"/>
            <a:ext cx="6318993" cy="294902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33" b="1" dirty="0"/>
          </a:p>
          <a:p>
            <a:pPr algn="ctr"/>
            <a:r>
              <a:rPr lang="sv-SE" sz="2133" b="1" dirty="0"/>
              <a:t>ANDT-coach-metoden ökar tryggheten, kunskapen och handlingskraften gällande ANDT- prevention. Styrkan är det konkreta utbildningskonceptet samt det strukturerade efterarbetet som gör att deltagarna i nätverket vet vad de ska göra, hur de ska göra och att de faktiskt gör det</a:t>
            </a:r>
            <a:r>
              <a:rPr lang="sv-SE" sz="2400" dirty="0"/>
              <a:t>. </a:t>
            </a:r>
          </a:p>
          <a:p>
            <a:pPr algn="ctr"/>
            <a:endParaRPr lang="sv-SE" sz="2400" dirty="0"/>
          </a:p>
        </p:txBody>
      </p:sp>
    </p:spTree>
    <p:extLst>
      <p:ext uri="{BB962C8B-B14F-4D97-AF65-F5344CB8AC3E}">
        <p14:creationId xmlns:p14="http://schemas.microsoft.com/office/powerpoint/2010/main" val="12124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99888F-0F51-4FCC-9AC7-74BF12EF0543}"/>
              </a:ext>
            </a:extLst>
          </p:cNvPr>
          <p:cNvSpPr>
            <a:spLocks noGrp="1"/>
          </p:cNvSpPr>
          <p:nvPr>
            <p:ph type="title"/>
          </p:nvPr>
        </p:nvSpPr>
        <p:spPr>
          <a:xfrm>
            <a:off x="628650" y="908737"/>
            <a:ext cx="4375150" cy="1325563"/>
          </a:xfrm>
        </p:spPr>
        <p:txBody>
          <a:bodyPr>
            <a:normAutofit/>
          </a:bodyPr>
          <a:lstStyle/>
          <a:p>
            <a:r>
              <a:rPr lang="sv-SE" sz="4000" dirty="0">
                <a:solidFill>
                  <a:srgbClr val="C00000"/>
                </a:solidFill>
              </a:rPr>
              <a:t>ANDTS-coach Kronoberg</a:t>
            </a:r>
          </a:p>
        </p:txBody>
      </p:sp>
      <p:sp>
        <p:nvSpPr>
          <p:cNvPr id="7" name="Platshållare för innehåll 6">
            <a:extLst>
              <a:ext uri="{FF2B5EF4-FFF2-40B4-BE49-F238E27FC236}">
                <a16:creationId xmlns:a16="http://schemas.microsoft.com/office/drawing/2014/main" id="{84271736-0E87-4314-8654-3F3FD3016B87}"/>
              </a:ext>
            </a:extLst>
          </p:cNvPr>
          <p:cNvSpPr>
            <a:spLocks noGrp="1"/>
          </p:cNvSpPr>
          <p:nvPr>
            <p:ph sz="half" idx="1"/>
          </p:nvPr>
        </p:nvSpPr>
        <p:spPr>
          <a:xfrm>
            <a:off x="628650" y="2448032"/>
            <a:ext cx="3886200" cy="4351338"/>
          </a:xfrm>
        </p:spPr>
        <p:txBody>
          <a:bodyPr/>
          <a:lstStyle/>
          <a:p>
            <a:r>
              <a:rPr lang="sv-SE" dirty="0"/>
              <a:t>Ta del av en utbildning med fördjupad kunskap inom ANDT-området</a:t>
            </a:r>
          </a:p>
          <a:p>
            <a:r>
              <a:rPr lang="sv-SE" dirty="0"/>
              <a:t>Få handledning i ett konkret arbetssätt riktat till elever gällande cannabis</a:t>
            </a:r>
          </a:p>
          <a:p>
            <a:r>
              <a:rPr lang="sv-SE" dirty="0"/>
              <a:t>Tillgång till ett länsgemensamt nätverk</a:t>
            </a:r>
          </a:p>
          <a:p>
            <a:pPr marL="0" indent="0">
              <a:buNone/>
            </a:pPr>
            <a:endParaRPr lang="sv-SE" dirty="0"/>
          </a:p>
        </p:txBody>
      </p:sp>
      <p:pic>
        <p:nvPicPr>
          <p:cNvPr id="4" name="Bildobjekt 3" descr="En bild som visar inomhus, person, bord, grupp&#10;&#10;Automatiskt genererad beskrivning">
            <a:extLst>
              <a:ext uri="{FF2B5EF4-FFF2-40B4-BE49-F238E27FC236}">
                <a16:creationId xmlns:a16="http://schemas.microsoft.com/office/drawing/2014/main" id="{A93A3CBD-B877-4C38-822D-278EBE4B67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64" t="12134" r="16406"/>
          <a:stretch/>
        </p:blipFill>
        <p:spPr>
          <a:xfrm>
            <a:off x="4828182" y="778717"/>
            <a:ext cx="4109348" cy="3844984"/>
          </a:xfrm>
          <a:prstGeom prst="rect">
            <a:avLst/>
          </a:prstGeom>
          <a:ln w="57150">
            <a:solidFill>
              <a:srgbClr val="C00000"/>
            </a:solidFill>
          </a:ln>
        </p:spPr>
      </p:pic>
      <p:pic>
        <p:nvPicPr>
          <p:cNvPr id="10" name="Bildobjekt 9">
            <a:extLst>
              <a:ext uri="{FF2B5EF4-FFF2-40B4-BE49-F238E27FC236}">
                <a16:creationId xmlns:a16="http://schemas.microsoft.com/office/drawing/2014/main" id="{3E6D1F40-D518-485B-8571-2DFA9270F166}"/>
              </a:ext>
            </a:extLst>
          </p:cNvPr>
          <p:cNvPicPr>
            <a:picLocks noChangeAspect="1"/>
          </p:cNvPicPr>
          <p:nvPr/>
        </p:nvPicPr>
        <p:blipFill rotWithShape="1">
          <a:blip r:embed="rId4">
            <a:extLst>
              <a:ext uri="{28A0092B-C50C-407E-A947-70E740481C1C}">
                <a14:useLocalDpi xmlns:a14="http://schemas.microsoft.com/office/drawing/2010/main" val="0"/>
              </a:ext>
            </a:extLst>
          </a:blip>
          <a:srcRect t="14320"/>
          <a:stretch/>
        </p:blipFill>
        <p:spPr>
          <a:xfrm>
            <a:off x="4828182" y="4054640"/>
            <a:ext cx="4177696" cy="2684570"/>
          </a:xfrm>
          <a:prstGeom prst="rect">
            <a:avLst/>
          </a:prstGeom>
          <a:ln w="57150">
            <a:solidFill>
              <a:srgbClr val="C00000"/>
            </a:solidFill>
          </a:ln>
        </p:spPr>
      </p:pic>
    </p:spTree>
    <p:extLst>
      <p:ext uri="{BB962C8B-B14F-4D97-AF65-F5344CB8AC3E}">
        <p14:creationId xmlns:p14="http://schemas.microsoft.com/office/powerpoint/2010/main" val="367766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C48D-16CB-40EB-8417-034D5D6437DA}"/>
              </a:ext>
            </a:extLst>
          </p:cNvPr>
          <p:cNvSpPr>
            <a:spLocks noGrp="1"/>
          </p:cNvSpPr>
          <p:nvPr>
            <p:ph type="title"/>
          </p:nvPr>
        </p:nvSpPr>
        <p:spPr>
          <a:xfrm>
            <a:off x="628650" y="681037"/>
            <a:ext cx="7886700" cy="1325563"/>
          </a:xfrm>
        </p:spPr>
        <p:txBody>
          <a:bodyPr/>
          <a:lstStyle/>
          <a:p>
            <a:r>
              <a:rPr lang="sv-SE" dirty="0"/>
              <a:t>Utbildningens innehåll</a:t>
            </a:r>
            <a:endParaRPr lang="sv-SE" dirty="0">
              <a:highlight>
                <a:srgbClr val="FFFF00"/>
              </a:highlight>
            </a:endParaRPr>
          </a:p>
        </p:txBody>
      </p:sp>
      <p:sp>
        <p:nvSpPr>
          <p:cNvPr id="3" name="Platshållare för innehåll 2">
            <a:extLst>
              <a:ext uri="{FF2B5EF4-FFF2-40B4-BE49-F238E27FC236}">
                <a16:creationId xmlns:a16="http://schemas.microsoft.com/office/drawing/2014/main" id="{FCD2AF54-9697-4030-8DD1-382B7B4B74B4}"/>
              </a:ext>
            </a:extLst>
          </p:cNvPr>
          <p:cNvSpPr>
            <a:spLocks noGrp="1"/>
          </p:cNvSpPr>
          <p:nvPr>
            <p:ph sz="half" idx="1"/>
          </p:nvPr>
        </p:nvSpPr>
        <p:spPr>
          <a:xfrm>
            <a:off x="628650" y="1825625"/>
            <a:ext cx="7677150" cy="4846638"/>
          </a:xfrm>
        </p:spPr>
        <p:txBody>
          <a:bodyPr>
            <a:normAutofit fontScale="77500" lnSpcReduction="20000"/>
          </a:bodyPr>
          <a:lstStyle/>
          <a:p>
            <a:r>
              <a:rPr lang="sv-SE" b="1" dirty="0"/>
              <a:t>Introduktion</a:t>
            </a:r>
            <a:r>
              <a:rPr lang="sv-SE" dirty="0"/>
              <a:t> – skapa öppet klimat och förstå rollen</a:t>
            </a:r>
          </a:p>
          <a:p>
            <a:r>
              <a:rPr lang="sv-SE" b="1" dirty="0"/>
              <a:t>Prevention</a:t>
            </a:r>
            <a:r>
              <a:rPr lang="sv-SE" dirty="0"/>
              <a:t> – förstå prevention och risk- och skyddsfaktorer</a:t>
            </a:r>
          </a:p>
          <a:p>
            <a:r>
              <a:rPr lang="sv-SE" b="1" dirty="0"/>
              <a:t>Alkohol</a:t>
            </a:r>
            <a:r>
              <a:rPr lang="sv-SE" dirty="0"/>
              <a:t> – ge användbara verktyg, våga prata alkohol med ungdomar, alkohol är något som vi alla måste förhålla oss till </a:t>
            </a:r>
          </a:p>
          <a:p>
            <a:r>
              <a:rPr lang="sv-SE" b="1" dirty="0"/>
              <a:t>Dopning</a:t>
            </a:r>
            <a:r>
              <a:rPr lang="sv-SE" dirty="0"/>
              <a:t> – kroppsideal, preparat/kosttillskott och skadeverkningar</a:t>
            </a:r>
          </a:p>
          <a:p>
            <a:r>
              <a:rPr lang="sv-SE" b="1" dirty="0"/>
              <a:t>Narkotika</a:t>
            </a:r>
            <a:r>
              <a:rPr lang="sv-SE" dirty="0"/>
              <a:t> – vanligaste drogerna bland ungdomar, drogtecken och attribut, polisens arbete </a:t>
            </a:r>
          </a:p>
          <a:p>
            <a:r>
              <a:rPr lang="sv-SE" b="1" dirty="0"/>
              <a:t>Cannabis</a:t>
            </a:r>
            <a:r>
              <a:rPr lang="sv-SE" dirty="0"/>
              <a:t> – drogen och dess skadeverkningar, liberalisering, utifrån ”8 myter om cannabis”, argumentationsövning (Pelle Olsson)</a:t>
            </a:r>
          </a:p>
          <a:p>
            <a:r>
              <a:rPr lang="sv-SE" b="1" dirty="0"/>
              <a:t>”Snacka om cannabis” – </a:t>
            </a:r>
            <a:r>
              <a:rPr lang="sv-SE" dirty="0"/>
              <a:t>ett lektionsmaterial </a:t>
            </a:r>
          </a:p>
          <a:p>
            <a:r>
              <a:rPr lang="sv-SE" b="1" dirty="0"/>
              <a:t>Tobak</a:t>
            </a:r>
            <a:r>
              <a:rPr lang="sv-SE" dirty="0"/>
              <a:t> – skadeverkningar och hur man kan jobba preventivt</a:t>
            </a:r>
          </a:p>
          <a:p>
            <a:r>
              <a:rPr lang="sv-SE" b="1" dirty="0"/>
              <a:t>Spel om pengar </a:t>
            </a:r>
            <a:r>
              <a:rPr lang="sv-SE" dirty="0"/>
              <a:t>– </a:t>
            </a:r>
            <a:r>
              <a:rPr lang="sv-SE" dirty="0" err="1"/>
              <a:t>gaming</a:t>
            </a:r>
            <a:r>
              <a:rPr lang="sv-SE" dirty="0"/>
              <a:t> och gambling </a:t>
            </a:r>
          </a:p>
          <a:p>
            <a:r>
              <a:rPr lang="sv-SE" b="1" dirty="0"/>
              <a:t>Från teori till praktik </a:t>
            </a:r>
            <a:r>
              <a:rPr lang="sv-SE" dirty="0"/>
              <a:t>– hur vill jag att min roll som ANDTS-coach ska vara</a:t>
            </a:r>
          </a:p>
          <a:p>
            <a:pPr marL="0" indent="0">
              <a:buNone/>
            </a:pPr>
            <a:endParaRPr lang="sv-SE" dirty="0"/>
          </a:p>
          <a:p>
            <a:pPr marL="0" indent="0" algn="ctr">
              <a:buNone/>
            </a:pPr>
            <a:r>
              <a:rPr lang="sv-SE" sz="3000" b="1" dirty="0">
                <a:solidFill>
                  <a:srgbClr val="C00000"/>
                </a:solidFill>
              </a:rPr>
              <a:t>Diskutera, testa, skapa trygghet och ett nätverk = handlingskraft!</a:t>
            </a:r>
          </a:p>
        </p:txBody>
      </p:sp>
    </p:spTree>
    <p:extLst>
      <p:ext uri="{BB962C8B-B14F-4D97-AF65-F5344CB8AC3E}">
        <p14:creationId xmlns:p14="http://schemas.microsoft.com/office/powerpoint/2010/main" val="272697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solidFill>
                  <a:srgbClr val="C00000"/>
                </a:solidFill>
              </a:rPr>
              <a:t>Varför ”Snacka om cannabis?”</a:t>
            </a:r>
          </a:p>
        </p:txBody>
      </p:sp>
      <p:sp>
        <p:nvSpPr>
          <p:cNvPr id="3" name="Platshållare för innehåll 2"/>
          <p:cNvSpPr>
            <a:spLocks noGrp="1"/>
          </p:cNvSpPr>
          <p:nvPr>
            <p:ph idx="1"/>
          </p:nvPr>
        </p:nvSpPr>
        <p:spPr/>
        <p:txBody>
          <a:bodyPr/>
          <a:lstStyle/>
          <a:p>
            <a:r>
              <a:rPr lang="sv-SE" sz="2400" dirty="0"/>
              <a:t>”Kan ni komma och tala med våra elever…”</a:t>
            </a:r>
          </a:p>
          <a:p>
            <a:pPr marL="0" indent="0">
              <a:buNone/>
            </a:pPr>
            <a:endParaRPr lang="sv-SE" sz="2400" dirty="0"/>
          </a:p>
          <a:p>
            <a:r>
              <a:rPr lang="sv-SE" sz="2400" dirty="0"/>
              <a:t>2018, ”björnen” är nog redan väckt…</a:t>
            </a:r>
          </a:p>
          <a:p>
            <a:pPr marL="0" indent="0">
              <a:buNone/>
            </a:pPr>
            <a:endParaRPr lang="sv-SE" sz="2400" dirty="0"/>
          </a:p>
          <a:p>
            <a:r>
              <a:rPr lang="sv-SE" sz="2400" dirty="0"/>
              <a:t>Statistik eller magkänsla och efterfrågan?</a:t>
            </a:r>
          </a:p>
          <a:p>
            <a:endParaRPr lang="sv-SE" sz="2400" dirty="0"/>
          </a:p>
          <a:p>
            <a:r>
              <a:rPr lang="sv-SE" sz="2400" dirty="0"/>
              <a:t>Från pilotprojekt till Snacka om cannabis…</a:t>
            </a: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133315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628650" y="548680"/>
            <a:ext cx="7886700" cy="5628283"/>
          </a:xfrm>
        </p:spPr>
        <p:txBody>
          <a:bodyPr>
            <a:normAutofit/>
          </a:bodyPr>
          <a:lstStyle/>
          <a:p>
            <a:pPr marL="0" indent="0">
              <a:buNone/>
            </a:pPr>
            <a:endParaRPr lang="sv-SE" sz="3600" b="1" dirty="0">
              <a:solidFill>
                <a:srgbClr val="E13288"/>
              </a:solidFill>
            </a:endParaRPr>
          </a:p>
          <a:p>
            <a:pPr marL="0" indent="0">
              <a:buNone/>
            </a:pPr>
            <a:endParaRPr lang="sv-SE" sz="3600" b="1" dirty="0">
              <a:solidFill>
                <a:srgbClr val="C00000"/>
              </a:solidFill>
              <a:latin typeface="Arial" panose="020B0604020202020204" pitchFamily="34" charset="0"/>
              <a:cs typeface="Arial" panose="020B0604020202020204" pitchFamily="34" charset="0"/>
            </a:endParaRPr>
          </a:p>
          <a:p>
            <a:pPr marL="0" indent="0">
              <a:buNone/>
            </a:pPr>
            <a:r>
              <a:rPr lang="sv-SE" sz="3600" b="1" dirty="0">
                <a:solidFill>
                  <a:srgbClr val="C00000"/>
                </a:solidFill>
                <a:latin typeface="Arial" panose="020B0604020202020204" pitchFamily="34" charset="0"/>
                <a:cs typeface="Arial" panose="020B0604020202020204" pitchFamily="34" charset="0"/>
              </a:rPr>
              <a:t>Å ena sidan…</a:t>
            </a:r>
          </a:p>
          <a:p>
            <a:pPr marL="0" indent="0">
              <a:buNone/>
            </a:pPr>
            <a:endParaRPr lang="sv-SE" sz="3600" b="1" dirty="0">
              <a:solidFill>
                <a:srgbClr val="C00000"/>
              </a:solidFill>
              <a:latin typeface="Arial" panose="020B0604020202020204" pitchFamily="34" charset="0"/>
              <a:cs typeface="Arial" panose="020B0604020202020204" pitchFamily="34" charset="0"/>
            </a:endParaRPr>
          </a:p>
          <a:p>
            <a:pPr marL="0" indent="0" algn="ctr">
              <a:buNone/>
            </a:pPr>
            <a:r>
              <a:rPr lang="sv-SE" sz="3600" b="1" dirty="0">
                <a:solidFill>
                  <a:srgbClr val="C00000"/>
                </a:solidFill>
                <a:latin typeface="Arial" panose="020B0604020202020204" pitchFamily="34" charset="0"/>
                <a:cs typeface="Arial" panose="020B0604020202020204" pitchFamily="34" charset="0"/>
              </a:rPr>
              <a:t>och</a:t>
            </a:r>
          </a:p>
          <a:p>
            <a:pPr marL="0" indent="0" algn="ctr">
              <a:buNone/>
            </a:pPr>
            <a:endParaRPr lang="sv-SE" sz="3600" b="1" dirty="0">
              <a:solidFill>
                <a:srgbClr val="C00000"/>
              </a:solidFill>
              <a:latin typeface="Arial" panose="020B0604020202020204" pitchFamily="34" charset="0"/>
              <a:cs typeface="Arial" panose="020B0604020202020204" pitchFamily="34" charset="0"/>
            </a:endParaRPr>
          </a:p>
          <a:p>
            <a:pPr marL="0" indent="0" algn="r">
              <a:buNone/>
            </a:pPr>
            <a:r>
              <a:rPr lang="sv-SE" sz="3600" b="1" dirty="0">
                <a:solidFill>
                  <a:srgbClr val="C00000"/>
                </a:solidFill>
                <a:latin typeface="Arial" panose="020B0604020202020204" pitchFamily="34" charset="0"/>
                <a:cs typeface="Arial" panose="020B0604020202020204" pitchFamily="34" charset="0"/>
              </a:rPr>
              <a:t>…å andra sidan</a:t>
            </a:r>
          </a:p>
        </p:txBody>
      </p:sp>
    </p:spTree>
    <p:extLst>
      <p:ext uri="{BB962C8B-B14F-4D97-AF65-F5344CB8AC3E}">
        <p14:creationId xmlns:p14="http://schemas.microsoft.com/office/powerpoint/2010/main" val="415622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1F17BA-8EE5-42B4-93E6-D2C122A0E39C}"/>
              </a:ext>
            </a:extLst>
          </p:cNvPr>
          <p:cNvSpPr>
            <a:spLocks noGrp="1"/>
          </p:cNvSpPr>
          <p:nvPr>
            <p:ph type="title"/>
          </p:nvPr>
        </p:nvSpPr>
        <p:spPr>
          <a:xfrm>
            <a:off x="624401" y="-25316"/>
            <a:ext cx="7886700" cy="957836"/>
          </a:xfrm>
        </p:spPr>
        <p:txBody>
          <a:bodyPr>
            <a:normAutofit/>
          </a:bodyPr>
          <a:lstStyle/>
          <a:p>
            <a:r>
              <a:rPr lang="sv-SE" sz="3600" dirty="0">
                <a:solidFill>
                  <a:srgbClr val="C00000"/>
                </a:solidFill>
              </a:rPr>
              <a:t>Vad säger ungdomarna? </a:t>
            </a:r>
            <a:endParaRPr lang="sv-SE" sz="3600" dirty="0">
              <a:solidFill>
                <a:srgbClr val="C00000"/>
              </a:solidFill>
              <a:highlight>
                <a:srgbClr val="FFFF00"/>
              </a:highlight>
            </a:endParaRPr>
          </a:p>
        </p:txBody>
      </p:sp>
      <p:sp>
        <p:nvSpPr>
          <p:cNvPr id="4" name="Pratbubbla: oval 3">
            <a:extLst>
              <a:ext uri="{FF2B5EF4-FFF2-40B4-BE49-F238E27FC236}">
                <a16:creationId xmlns:a16="http://schemas.microsoft.com/office/drawing/2014/main" id="{9F30359A-C191-4591-9BA6-5F1FC3CC6989}"/>
              </a:ext>
            </a:extLst>
          </p:cNvPr>
          <p:cNvSpPr/>
          <p:nvPr/>
        </p:nvSpPr>
        <p:spPr>
          <a:xfrm rot="519663">
            <a:off x="3367253" y="2153398"/>
            <a:ext cx="4199605" cy="1818658"/>
          </a:xfrm>
          <a:prstGeom prst="wedgeEllipseCallout">
            <a:avLst>
              <a:gd name="adj1" fmla="val -20510"/>
              <a:gd name="adj2" fmla="val 62527"/>
            </a:avLst>
          </a:prstGeom>
          <a:solidFill>
            <a:srgbClr val="F6F3E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”Man får sig verkligen en tankeställare om varför det är så dåligt med detta och vad som kan hända.”</a:t>
            </a:r>
          </a:p>
        </p:txBody>
      </p:sp>
      <p:sp>
        <p:nvSpPr>
          <p:cNvPr id="5" name="Pratbubbla: oval 4">
            <a:extLst>
              <a:ext uri="{FF2B5EF4-FFF2-40B4-BE49-F238E27FC236}">
                <a16:creationId xmlns:a16="http://schemas.microsoft.com/office/drawing/2014/main" id="{E295DCB5-8E2A-4A35-B30F-D70C1EEB2C83}"/>
              </a:ext>
            </a:extLst>
          </p:cNvPr>
          <p:cNvSpPr/>
          <p:nvPr/>
        </p:nvSpPr>
        <p:spPr>
          <a:xfrm rot="642876">
            <a:off x="5369154" y="762471"/>
            <a:ext cx="3615921" cy="1668178"/>
          </a:xfrm>
          <a:prstGeom prst="wedgeEllipseCallout">
            <a:avLst>
              <a:gd name="adj1" fmla="val 16688"/>
              <a:gd name="adj2" fmla="val 69366"/>
            </a:avLst>
          </a:prstGeom>
          <a:solidFill>
            <a:srgbClr val="F6F3E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”Den hjälper till dem nyfikna att stoppa grupptrycket.”</a:t>
            </a:r>
          </a:p>
        </p:txBody>
      </p:sp>
      <p:sp>
        <p:nvSpPr>
          <p:cNvPr id="6" name="Pratbubbla: oval 5">
            <a:extLst>
              <a:ext uri="{FF2B5EF4-FFF2-40B4-BE49-F238E27FC236}">
                <a16:creationId xmlns:a16="http://schemas.microsoft.com/office/drawing/2014/main" id="{0207A5AF-FF1B-44C4-9CCC-FC9AD22533A2}"/>
              </a:ext>
            </a:extLst>
          </p:cNvPr>
          <p:cNvSpPr/>
          <p:nvPr/>
        </p:nvSpPr>
        <p:spPr>
          <a:xfrm rot="21121190">
            <a:off x="451471" y="4889096"/>
            <a:ext cx="4176497" cy="1687162"/>
          </a:xfrm>
          <a:prstGeom prst="wedgeEllipseCallout">
            <a:avLst>
              <a:gd name="adj1" fmla="val 22903"/>
              <a:gd name="adj2" fmla="val 56192"/>
            </a:avLst>
          </a:prstGeom>
          <a:solidFill>
            <a:srgbClr val="F6F3E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solidFill>
                <a:schemeClr val="tx1"/>
              </a:solidFill>
            </a:endParaRPr>
          </a:p>
          <a:p>
            <a:pPr algn="ctr"/>
            <a:endParaRPr lang="sv-SE" sz="2000" dirty="0">
              <a:solidFill>
                <a:schemeClr val="tx1"/>
              </a:solidFill>
            </a:endParaRPr>
          </a:p>
          <a:p>
            <a:pPr algn="ctr"/>
            <a:r>
              <a:rPr lang="sv-SE" sz="2000" dirty="0">
                <a:solidFill>
                  <a:schemeClr val="tx1"/>
                </a:solidFill>
              </a:rPr>
              <a:t>”Det var bra att få kunskap om </a:t>
            </a:r>
            <a:r>
              <a:rPr lang="sv-SE" sz="2000" dirty="0" err="1">
                <a:solidFill>
                  <a:schemeClr val="tx1"/>
                </a:solidFill>
              </a:rPr>
              <a:t>sånna</a:t>
            </a:r>
            <a:r>
              <a:rPr lang="sv-SE" sz="2000" dirty="0">
                <a:solidFill>
                  <a:schemeClr val="tx1"/>
                </a:solidFill>
              </a:rPr>
              <a:t> här saker. Veta både negativa och positiva saker.”</a:t>
            </a:r>
          </a:p>
          <a:p>
            <a:pPr algn="ctr"/>
            <a:endParaRPr lang="sv-SE" sz="2000" i="1" dirty="0">
              <a:solidFill>
                <a:schemeClr val="tx1"/>
              </a:solidFill>
            </a:endParaRPr>
          </a:p>
          <a:p>
            <a:r>
              <a:rPr lang="sv-SE" sz="2000" i="1" dirty="0">
                <a:solidFill>
                  <a:schemeClr val="tx1"/>
                </a:solidFill>
              </a:rPr>
              <a:t>		    </a:t>
            </a:r>
          </a:p>
        </p:txBody>
      </p:sp>
      <p:sp>
        <p:nvSpPr>
          <p:cNvPr id="7" name="Pratbubbla: oval 6">
            <a:extLst>
              <a:ext uri="{FF2B5EF4-FFF2-40B4-BE49-F238E27FC236}">
                <a16:creationId xmlns:a16="http://schemas.microsoft.com/office/drawing/2014/main" id="{C2113E6E-5AA1-4B03-B30D-F99C54F1C368}"/>
              </a:ext>
            </a:extLst>
          </p:cNvPr>
          <p:cNvSpPr/>
          <p:nvPr/>
        </p:nvSpPr>
        <p:spPr>
          <a:xfrm rot="330938">
            <a:off x="4686429" y="4040464"/>
            <a:ext cx="4152697" cy="2581063"/>
          </a:xfrm>
          <a:prstGeom prst="wedgeEllipseCallout">
            <a:avLst>
              <a:gd name="adj1" fmla="val -20510"/>
              <a:gd name="adj2" fmla="val 62527"/>
            </a:avLst>
          </a:prstGeom>
          <a:solidFill>
            <a:srgbClr val="F6F3E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solidFill>
                <a:schemeClr val="tx1"/>
              </a:solidFill>
            </a:endParaRPr>
          </a:p>
          <a:p>
            <a:pPr algn="ctr"/>
            <a:endParaRPr lang="sv-SE" sz="2000" dirty="0">
              <a:solidFill>
                <a:schemeClr val="tx1"/>
              </a:solidFill>
            </a:endParaRPr>
          </a:p>
          <a:p>
            <a:pPr algn="ctr"/>
            <a:r>
              <a:rPr lang="sv-SE" sz="2000" dirty="0">
                <a:solidFill>
                  <a:schemeClr val="tx1"/>
                </a:solidFill>
              </a:rPr>
              <a:t>”Mycket bra, bra att veta vare sig man någon gång kommer att testa eller inte. Gillade även att det var diskussion, fritt och inte helt seriöst.”</a:t>
            </a:r>
          </a:p>
          <a:p>
            <a:pPr algn="ctr"/>
            <a:endParaRPr lang="sv-SE" sz="2000" i="1" dirty="0">
              <a:solidFill>
                <a:schemeClr val="tx1"/>
              </a:solidFill>
            </a:endParaRPr>
          </a:p>
          <a:p>
            <a:r>
              <a:rPr lang="sv-SE" sz="2000" i="1" dirty="0">
                <a:solidFill>
                  <a:schemeClr val="tx1"/>
                </a:solidFill>
              </a:rPr>
              <a:t>		    </a:t>
            </a:r>
          </a:p>
        </p:txBody>
      </p:sp>
      <p:sp>
        <p:nvSpPr>
          <p:cNvPr id="8" name="Pratbubbla: oval 7">
            <a:extLst>
              <a:ext uri="{FF2B5EF4-FFF2-40B4-BE49-F238E27FC236}">
                <a16:creationId xmlns:a16="http://schemas.microsoft.com/office/drawing/2014/main" id="{7FAA1F96-4818-436C-ADB2-FCFD7061648F}"/>
              </a:ext>
            </a:extLst>
          </p:cNvPr>
          <p:cNvSpPr/>
          <p:nvPr/>
        </p:nvSpPr>
        <p:spPr>
          <a:xfrm rot="21002207">
            <a:off x="153780" y="3041267"/>
            <a:ext cx="3486860" cy="1672689"/>
          </a:xfrm>
          <a:prstGeom prst="wedgeEllipseCallout">
            <a:avLst>
              <a:gd name="adj1" fmla="val 16887"/>
              <a:gd name="adj2" fmla="val 64734"/>
            </a:avLst>
          </a:prstGeom>
          <a:solidFill>
            <a:srgbClr val="F6F3E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solidFill>
                <a:schemeClr val="tx1"/>
              </a:solidFill>
              <a:highlight>
                <a:srgbClr val="F6F3EA"/>
              </a:highlight>
            </a:endParaRPr>
          </a:p>
          <a:p>
            <a:pPr algn="ctr"/>
            <a:endParaRPr lang="sv-SE" sz="2000" dirty="0">
              <a:solidFill>
                <a:schemeClr val="tx1"/>
              </a:solidFill>
              <a:highlight>
                <a:srgbClr val="F6F3EA"/>
              </a:highlight>
            </a:endParaRPr>
          </a:p>
          <a:p>
            <a:pPr algn="ctr"/>
            <a:r>
              <a:rPr lang="sv-SE" sz="2000" dirty="0">
                <a:solidFill>
                  <a:schemeClr val="tx1"/>
                </a:solidFill>
                <a:highlight>
                  <a:srgbClr val="F6F3EA"/>
                </a:highlight>
              </a:rPr>
              <a:t>”Som jag skrev innan så är ni trevliga och fick 1,5 h att känns som 0,3 h.”</a:t>
            </a:r>
          </a:p>
          <a:p>
            <a:pPr algn="ctr"/>
            <a:endParaRPr lang="sv-SE" sz="2000" i="1" dirty="0">
              <a:solidFill>
                <a:schemeClr val="tx1"/>
              </a:solidFill>
              <a:highlight>
                <a:srgbClr val="F6F3EA"/>
              </a:highlight>
            </a:endParaRPr>
          </a:p>
          <a:p>
            <a:r>
              <a:rPr lang="sv-SE" sz="2000" i="1" dirty="0">
                <a:solidFill>
                  <a:schemeClr val="tx1"/>
                </a:solidFill>
                <a:highlight>
                  <a:srgbClr val="F6F3EA"/>
                </a:highlight>
              </a:rPr>
              <a:t>		    </a:t>
            </a:r>
          </a:p>
        </p:txBody>
      </p:sp>
      <p:sp>
        <p:nvSpPr>
          <p:cNvPr id="9" name="Pratbubbla: oval 8">
            <a:extLst>
              <a:ext uri="{FF2B5EF4-FFF2-40B4-BE49-F238E27FC236}">
                <a16:creationId xmlns:a16="http://schemas.microsoft.com/office/drawing/2014/main" id="{FF47FC1B-644C-4A65-B922-10C23944E902}"/>
              </a:ext>
            </a:extLst>
          </p:cNvPr>
          <p:cNvSpPr/>
          <p:nvPr/>
        </p:nvSpPr>
        <p:spPr>
          <a:xfrm rot="21423673">
            <a:off x="-74651" y="732452"/>
            <a:ext cx="4276477" cy="1986322"/>
          </a:xfrm>
          <a:prstGeom prst="wedgeEllipseCallout">
            <a:avLst>
              <a:gd name="adj1" fmla="val -20510"/>
              <a:gd name="adj2" fmla="val 62527"/>
            </a:avLst>
          </a:prstGeom>
          <a:solidFill>
            <a:srgbClr val="F6F3E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”Skapade en stor förståelse och gav en chans att fatta en egen bild av ämnet.”</a:t>
            </a:r>
          </a:p>
        </p:txBody>
      </p:sp>
    </p:spTree>
    <p:extLst>
      <p:ext uri="{BB962C8B-B14F-4D97-AF65-F5344CB8AC3E}">
        <p14:creationId xmlns:p14="http://schemas.microsoft.com/office/powerpoint/2010/main" val="1966553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CEE768-DB98-44EB-8AEE-79FF7AA201BA}"/>
              </a:ext>
            </a:extLst>
          </p:cNvPr>
          <p:cNvSpPr>
            <a:spLocks noGrp="1"/>
          </p:cNvSpPr>
          <p:nvPr>
            <p:ph type="title"/>
          </p:nvPr>
        </p:nvSpPr>
        <p:spPr/>
        <p:txBody>
          <a:bodyPr>
            <a:normAutofit/>
          </a:bodyPr>
          <a:lstStyle/>
          <a:p>
            <a:r>
              <a:rPr lang="sv-SE" sz="3600" dirty="0">
                <a:solidFill>
                  <a:srgbClr val="C00000"/>
                </a:solidFill>
              </a:rPr>
              <a:t>Nätverksträffar för coacherna</a:t>
            </a:r>
          </a:p>
        </p:txBody>
      </p:sp>
      <p:sp>
        <p:nvSpPr>
          <p:cNvPr id="3" name="Platshållare för innehåll 2">
            <a:extLst>
              <a:ext uri="{FF2B5EF4-FFF2-40B4-BE49-F238E27FC236}">
                <a16:creationId xmlns:a16="http://schemas.microsoft.com/office/drawing/2014/main" id="{06EA7247-E299-43AD-B39E-1A8652B89542}"/>
              </a:ext>
            </a:extLst>
          </p:cNvPr>
          <p:cNvSpPr>
            <a:spLocks noGrp="1"/>
          </p:cNvSpPr>
          <p:nvPr>
            <p:ph idx="1"/>
          </p:nvPr>
        </p:nvSpPr>
        <p:spPr>
          <a:xfrm>
            <a:off x="628650" y="2234300"/>
            <a:ext cx="8058150" cy="4185550"/>
          </a:xfrm>
        </p:spPr>
        <p:txBody>
          <a:bodyPr>
            <a:normAutofit fontScale="92500"/>
          </a:bodyPr>
          <a:lstStyle/>
          <a:p>
            <a:pPr marL="0" indent="0">
              <a:buNone/>
            </a:pPr>
            <a:r>
              <a:rPr lang="sv-SE" dirty="0"/>
              <a:t>Vi säkerställer ett länsgemensamt och långsiktigt nätverk för coacherna. </a:t>
            </a:r>
            <a:br>
              <a:rPr lang="sv-SE" dirty="0"/>
            </a:br>
            <a:r>
              <a:rPr lang="sv-SE" dirty="0"/>
              <a:t>Syftar till att erbjuda kontinuerlig kunskapspåfyllnad och erfarenhetsutbyte. </a:t>
            </a:r>
          </a:p>
          <a:p>
            <a:pPr marL="0" indent="0">
              <a:buNone/>
            </a:pPr>
            <a:endParaRPr lang="sv-SE" dirty="0"/>
          </a:p>
          <a:p>
            <a:r>
              <a:rPr lang="sv-SE" dirty="0"/>
              <a:t>Rollen som ANDTS-coach</a:t>
            </a:r>
          </a:p>
          <a:p>
            <a:r>
              <a:rPr lang="sv-SE" dirty="0"/>
              <a:t>Hur funkar ”Snacka om cannabis”?</a:t>
            </a:r>
          </a:p>
          <a:p>
            <a:r>
              <a:rPr lang="sv-SE" dirty="0"/>
              <a:t>Case-arbeten</a:t>
            </a:r>
          </a:p>
          <a:p>
            <a:r>
              <a:rPr lang="sv-SE" dirty="0"/>
              <a:t>Tips och goda exempel</a:t>
            </a:r>
          </a:p>
          <a:p>
            <a:r>
              <a:rPr lang="sv-SE" dirty="0"/>
              <a:t>Fördjupning i spel om pengar</a:t>
            </a:r>
          </a:p>
          <a:p>
            <a:r>
              <a:rPr lang="sv-SE" dirty="0"/>
              <a:t>Senaste forskningen</a:t>
            </a:r>
          </a:p>
          <a:p>
            <a:r>
              <a:rPr lang="sv-SE" dirty="0"/>
              <a:t>Material, metoder och utbildningar/konferenser</a:t>
            </a:r>
          </a:p>
        </p:txBody>
      </p:sp>
    </p:spTree>
    <p:extLst>
      <p:ext uri="{BB962C8B-B14F-4D97-AF65-F5344CB8AC3E}">
        <p14:creationId xmlns:p14="http://schemas.microsoft.com/office/powerpoint/2010/main" val="328588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7284E-547A-4D3B-86D6-BBB2256C1463}"/>
              </a:ext>
            </a:extLst>
          </p:cNvPr>
          <p:cNvSpPr>
            <a:spLocks noGrp="1"/>
          </p:cNvSpPr>
          <p:nvPr>
            <p:ph type="title"/>
          </p:nvPr>
        </p:nvSpPr>
        <p:spPr/>
        <p:txBody>
          <a:bodyPr>
            <a:normAutofit/>
          </a:bodyPr>
          <a:lstStyle/>
          <a:p>
            <a:r>
              <a:rPr lang="sv-SE" sz="5400" dirty="0">
                <a:solidFill>
                  <a:srgbClr val="C00000"/>
                </a:solidFill>
              </a:rPr>
              <a:t>Kontakt!</a:t>
            </a:r>
          </a:p>
        </p:txBody>
      </p:sp>
      <p:sp>
        <p:nvSpPr>
          <p:cNvPr id="3" name="Platshållare för innehåll 2">
            <a:extLst>
              <a:ext uri="{FF2B5EF4-FFF2-40B4-BE49-F238E27FC236}">
                <a16:creationId xmlns:a16="http://schemas.microsoft.com/office/drawing/2014/main" id="{9ED017A3-7654-40AF-BF6C-4070CA89EAAC}"/>
              </a:ext>
            </a:extLst>
          </p:cNvPr>
          <p:cNvSpPr>
            <a:spLocks noGrp="1"/>
          </p:cNvSpPr>
          <p:nvPr>
            <p:ph idx="1"/>
          </p:nvPr>
        </p:nvSpPr>
        <p:spPr/>
        <p:txBody>
          <a:bodyPr/>
          <a:lstStyle/>
          <a:p>
            <a:pPr marL="0" indent="0">
              <a:buNone/>
            </a:pPr>
            <a:r>
              <a:rPr lang="sv-SE" dirty="0"/>
              <a:t>Helena Nilsson, strateg ANDTS, Länsstyrelsen</a:t>
            </a:r>
          </a:p>
          <a:p>
            <a:pPr marL="0" indent="0">
              <a:buNone/>
            </a:pPr>
            <a:r>
              <a:rPr lang="sv-SE" dirty="0"/>
              <a:t>E-post: </a:t>
            </a:r>
            <a:r>
              <a:rPr lang="sv-SE" dirty="0">
                <a:hlinkClick r:id="rId3"/>
              </a:rPr>
              <a:t>helena.g.nilsson@lansstyrelsen.se</a:t>
            </a:r>
            <a:endParaRPr lang="sv-SE" dirty="0"/>
          </a:p>
          <a:p>
            <a:pPr marL="0" indent="0">
              <a:buNone/>
            </a:pPr>
            <a:endParaRPr lang="sv-SE" dirty="0"/>
          </a:p>
          <a:p>
            <a:pPr marL="0" indent="0">
              <a:buNone/>
            </a:pPr>
            <a:r>
              <a:rPr lang="sv-SE" dirty="0"/>
              <a:t>Anders Fransson, utvecklingsledare, Region Kronoberg</a:t>
            </a:r>
          </a:p>
          <a:p>
            <a:pPr marL="0" indent="0">
              <a:buNone/>
            </a:pPr>
            <a:r>
              <a:rPr lang="sv-SE" dirty="0"/>
              <a:t>E-post: </a:t>
            </a:r>
            <a:r>
              <a:rPr lang="sv-SE" dirty="0">
                <a:hlinkClick r:id="rId4"/>
              </a:rPr>
              <a:t>anders.fransson@kronoberg.se</a:t>
            </a:r>
            <a:r>
              <a:rPr lang="sv-SE" dirty="0"/>
              <a:t> </a:t>
            </a:r>
          </a:p>
          <a:p>
            <a:pPr marL="0" indent="0">
              <a:buNone/>
            </a:pPr>
            <a:endParaRPr lang="sv-SE" dirty="0"/>
          </a:p>
          <a:p>
            <a:pPr marL="0" indent="0">
              <a:buNone/>
            </a:pPr>
            <a:endParaRPr lang="sv-SE" dirty="0"/>
          </a:p>
        </p:txBody>
      </p:sp>
      <p:pic>
        <p:nvPicPr>
          <p:cNvPr id="5" name="Bildobjekt 4">
            <a:extLst>
              <a:ext uri="{FF2B5EF4-FFF2-40B4-BE49-F238E27FC236}">
                <a16:creationId xmlns:a16="http://schemas.microsoft.com/office/drawing/2014/main" id="{EE2381AB-0C3A-4D06-817C-49FB7DF97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272" y="5251412"/>
            <a:ext cx="4200525" cy="1395702"/>
          </a:xfrm>
          <a:prstGeom prst="rect">
            <a:avLst/>
          </a:prstGeom>
        </p:spPr>
      </p:pic>
    </p:spTree>
    <p:extLst>
      <p:ext uri="{BB962C8B-B14F-4D97-AF65-F5344CB8AC3E}">
        <p14:creationId xmlns:p14="http://schemas.microsoft.com/office/powerpoint/2010/main" val="346031067"/>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1076</Words>
  <Application>Microsoft Office PowerPoint</Application>
  <PresentationFormat>Bildspel på skärmen (4:3)</PresentationFormat>
  <Paragraphs>108</Paragraphs>
  <Slides>9</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Source Sans Pro</vt:lpstr>
      <vt:lpstr>Office-tema</vt:lpstr>
      <vt:lpstr>PowerPoint-presentation</vt:lpstr>
      <vt:lpstr>MED INSPIRATION FRÅN VÄSTERÅS</vt:lpstr>
      <vt:lpstr>ANDTS-coach Kronoberg</vt:lpstr>
      <vt:lpstr>Utbildningens innehåll</vt:lpstr>
      <vt:lpstr>Varför ”Snacka om cannabis?”</vt:lpstr>
      <vt:lpstr>PowerPoint-presentation</vt:lpstr>
      <vt:lpstr>Vad säger ungdomarna? </vt:lpstr>
      <vt:lpstr>Nätverksträffar för coacherna</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Ståhl Anna</dc:creator>
  <cp:lastModifiedBy>Johansson Emma FSU stödstrukturer</cp:lastModifiedBy>
  <cp:revision>78</cp:revision>
  <cp:lastPrinted>2021-01-27T16:06:49Z</cp:lastPrinted>
  <dcterms:created xsi:type="dcterms:W3CDTF">2019-11-05T07:18:52Z</dcterms:created>
  <dcterms:modified xsi:type="dcterms:W3CDTF">2022-05-30T09:20:27Z</dcterms:modified>
</cp:coreProperties>
</file>